
<file path=[Content_Types].xml><?xml version="1.0" encoding="utf-8"?>
<Types xmlns="http://schemas.openxmlformats.org/package/2006/content-types">
  <Default Extension="jpg" ContentType="image/jpeg"/>
  <Default Extension="emf" ContentType="image/x-emf"/>
  <Default Extension="doc" ContentType="application/msword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749" r:id="rId2"/>
    <p:sldMasterId id="2147483809" r:id="rId3"/>
    <p:sldMasterId id="2147483821" r:id="rId4"/>
  </p:sldMasterIdLst>
  <p:notesMasterIdLst>
    <p:notesMasterId r:id="rId28"/>
  </p:notesMasterIdLst>
  <p:handoutMasterIdLst>
    <p:handoutMasterId r:id="rId29"/>
  </p:handoutMasterIdLst>
  <p:sldIdLst>
    <p:sldId id="343" r:id="rId5"/>
    <p:sldId id="469" r:id="rId6"/>
    <p:sldId id="475" r:id="rId7"/>
    <p:sldId id="473" r:id="rId8"/>
    <p:sldId id="474" r:id="rId9"/>
    <p:sldId id="471" r:id="rId10"/>
    <p:sldId id="480" r:id="rId11"/>
    <p:sldId id="472" r:id="rId12"/>
    <p:sldId id="478" r:id="rId13"/>
    <p:sldId id="481" r:id="rId14"/>
    <p:sldId id="482" r:id="rId15"/>
    <p:sldId id="468" r:id="rId16"/>
    <p:sldId id="458" r:id="rId17"/>
    <p:sldId id="464" r:id="rId18"/>
    <p:sldId id="467" r:id="rId19"/>
    <p:sldId id="465" r:id="rId20"/>
    <p:sldId id="463" r:id="rId21"/>
    <p:sldId id="466" r:id="rId22"/>
    <p:sldId id="462" r:id="rId23"/>
    <p:sldId id="483" r:id="rId24"/>
    <p:sldId id="484" r:id="rId25"/>
    <p:sldId id="485" r:id="rId26"/>
    <p:sldId id="488" r:id="rId27"/>
  </p:sldIdLst>
  <p:sldSz cx="9144000" cy="6858000" type="screen4x3"/>
  <p:notesSz cx="6669088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>
          <p15:clr>
            <a:srgbClr val="A4A3A4"/>
          </p15:clr>
        </p15:guide>
        <p15:guide id="2" pos="2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C04"/>
    <a:srgbClr val="0088BE"/>
    <a:srgbClr val="336699"/>
    <a:srgbClr val="CCCCFF"/>
    <a:srgbClr val="412BE1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75" autoAdjust="0"/>
    <p:restoredTop sz="80959" autoAdjust="0"/>
  </p:normalViewPr>
  <p:slideViewPr>
    <p:cSldViewPr>
      <p:cViewPr varScale="1">
        <p:scale>
          <a:sx n="100" d="100"/>
          <a:sy n="100" d="100"/>
        </p:scale>
        <p:origin x="2136" y="176"/>
      </p:cViewPr>
      <p:guideLst>
        <p:guide orient="horz" pos="1344"/>
        <p:guide pos="29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058" y="-96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665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4" tIns="45506" rIns="91014" bIns="4550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6866" y="0"/>
            <a:ext cx="2890665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4" tIns="45506" rIns="91014" bIns="4550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9C640A92-4010-4CD3-95C5-54B862556664}" type="datetimeFigureOut">
              <a:rPr lang="en-GB"/>
              <a:pPr>
                <a:defRPr/>
              </a:pPr>
              <a:t>02/10/2016</a:t>
            </a:fld>
            <a:endParaRPr lang="en-GB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242"/>
            <a:ext cx="2890665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4" tIns="45506" rIns="91014" bIns="4550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6866" y="9428242"/>
            <a:ext cx="2890665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4" tIns="45506" rIns="91014" bIns="4550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4EE8BCA3-B8F0-47EF-8FA3-7711B04C01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584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65" cy="496809"/>
          </a:xfrm>
          <a:prstGeom prst="rect">
            <a:avLst/>
          </a:prstGeom>
        </p:spPr>
        <p:txBody>
          <a:bodyPr vert="horz" lIns="91014" tIns="45506" rIns="91014" bIns="45506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6866" y="0"/>
            <a:ext cx="2890665" cy="496809"/>
          </a:xfrm>
          <a:prstGeom prst="rect">
            <a:avLst/>
          </a:prstGeom>
        </p:spPr>
        <p:txBody>
          <a:bodyPr vert="horz" lIns="91014" tIns="45506" rIns="91014" bIns="45506" rtlCol="0"/>
          <a:lstStyle>
            <a:lvl1pPr algn="r">
              <a:defRPr sz="1200"/>
            </a:lvl1pPr>
          </a:lstStyle>
          <a:p>
            <a:pPr>
              <a:defRPr/>
            </a:pPr>
            <a:fld id="{1F39B54B-4302-4EF0-8966-4E5FA735D0AA}" type="datetimeFigureOut">
              <a:rPr lang="en-US"/>
              <a:pPr>
                <a:defRPr/>
              </a:pPr>
              <a:t>10/2/16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14" tIns="45506" rIns="91014" bIns="45506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598" y="4715710"/>
            <a:ext cx="5335893" cy="4466511"/>
          </a:xfrm>
          <a:prstGeom prst="rect">
            <a:avLst/>
          </a:prstGeom>
        </p:spPr>
        <p:txBody>
          <a:bodyPr vert="horz" lIns="91014" tIns="45506" rIns="91014" bIns="45506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242"/>
            <a:ext cx="2890665" cy="496809"/>
          </a:xfrm>
          <a:prstGeom prst="rect">
            <a:avLst/>
          </a:prstGeom>
        </p:spPr>
        <p:txBody>
          <a:bodyPr vert="horz" lIns="91014" tIns="45506" rIns="91014" bIns="45506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6866" y="9428242"/>
            <a:ext cx="2890665" cy="496809"/>
          </a:xfrm>
          <a:prstGeom prst="rect">
            <a:avLst/>
          </a:prstGeom>
        </p:spPr>
        <p:txBody>
          <a:bodyPr vert="horz" lIns="91014" tIns="45506" rIns="91014" bIns="45506" rtlCol="0" anchor="b"/>
          <a:lstStyle>
            <a:lvl1pPr algn="r">
              <a:defRPr sz="1200"/>
            </a:lvl1pPr>
          </a:lstStyle>
          <a:p>
            <a:pPr>
              <a:defRPr/>
            </a:pPr>
            <a:fld id="{66B341FE-6E73-4552-996B-EDD27109F7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2071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91AD3B-3FCD-4ABA-B020-1A275E35C9F6}" type="slidenum">
              <a:rPr lang="en-GB" smtClean="0"/>
              <a:pPr/>
              <a:t>1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749982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WELL BEING </a:t>
            </a:r>
          </a:p>
          <a:p>
            <a:r>
              <a:rPr lang="en-US" baseline="0" dirty="0" smtClean="0"/>
              <a:t>11% DNA RATE, 34% 1 CONSULT, 11% MORE THAN FIVE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B5927-09BF-B346-A5EC-F5B6565844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24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TAYLOR MADE – USTILISING</a:t>
            </a:r>
            <a:r>
              <a:rPr lang="en-US" baseline="0" dirty="0" smtClean="0"/>
              <a:t> PUBLIC HEALTH HERO </a:t>
            </a:r>
          </a:p>
          <a:p>
            <a:r>
              <a:rPr lang="en-US" baseline="0" dirty="0" smtClean="0"/>
              <a:t>85 REFERRAL CENTRES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7BD1A-0C41-1C44-86D7-1F857DDD5C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27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evaluation took place between Feb 2014 and July</a:t>
            </a:r>
            <a:r>
              <a:rPr lang="en-GB" baseline="0" dirty="0" smtClean="0"/>
              <a:t> 2015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B341FE-6E73-4552-996B-EDD27109F72F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344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B341FE-6E73-4552-996B-EDD27109F72F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528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B341FE-6E73-4552-996B-EDD27109F72F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672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B341FE-6E73-4552-996B-EDD27109F72F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606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B341FE-6E73-4552-996B-EDD27109F72F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518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B341FE-6E73-4552-996B-EDD27109F72F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579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B341FE-6E73-4552-996B-EDD27109F72F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0098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B341FE-6E73-4552-996B-EDD27109F72F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986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B341FE-6E73-4552-996B-EDD27109F72F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3517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B341FE-6E73-4552-996B-EDD27109F72F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1771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B341FE-6E73-4552-996B-EDD27109F72F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537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Celebrating the richness</a:t>
            </a:r>
            <a:r>
              <a:rPr lang="en-US" baseline="0" dirty="0" smtClean="0"/>
              <a:t> of the communities in London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B341FE-6E73-4552-996B-EDD27109F72F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853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91AD3B-3FCD-4ABA-B020-1A275E35C9F6}" type="slidenum">
              <a:rPr lang="en-GB" smtClean="0"/>
              <a:pPr/>
              <a:t>23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749982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Reference the area – </a:t>
            </a:r>
          </a:p>
          <a:p>
            <a:r>
              <a:rPr lang="en-US" dirty="0" smtClean="0"/>
              <a:t>Diverse population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What were we trying to achieve?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B341FE-6E73-4552-996B-EDD27109F72F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732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1pPr>
            <a:lvl2pPr marL="737155" indent="-283521">
              <a:defRPr sz="2400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2pPr>
            <a:lvl3pPr marL="1134085" indent="-226817">
              <a:defRPr sz="2400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3pPr>
            <a:lvl4pPr marL="1587718" indent="-226817">
              <a:defRPr sz="2400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4pPr>
            <a:lvl5pPr marL="2041352" indent="-226817">
              <a:defRPr sz="2400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5pPr>
            <a:lvl6pPr marL="2494986" indent="-2268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6pPr>
            <a:lvl7pPr marL="2948620" indent="-2268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7pPr>
            <a:lvl8pPr marL="3402254" indent="-2268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8pPr>
            <a:lvl9pPr marL="3855888" indent="-2268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9pPr>
          </a:lstStyle>
          <a:p>
            <a:fld id="{6CD25FDD-29EE-41C7-BA19-F554F8E007DA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42143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IDEA THAT THERE IS MORE OUT THERE – </a:t>
            </a:r>
          </a:p>
          <a:p>
            <a:r>
              <a:rPr lang="en-GB" dirty="0" smtClean="0"/>
              <a:t>THINKING BROMLEY BY BOW</a:t>
            </a:r>
          </a:p>
          <a:p>
            <a:r>
              <a:rPr lang="en-GB" dirty="0" smtClean="0"/>
              <a:t>CHALLENGE WITH OUT WORK FORCE</a:t>
            </a:r>
          </a:p>
          <a:p>
            <a:r>
              <a:rPr lang="en-GB" dirty="0" smtClean="0"/>
              <a:t>TURN OVER WITH PROJECTS LOCALLY </a:t>
            </a:r>
          </a:p>
          <a:p>
            <a:r>
              <a:rPr lang="en-GB" dirty="0" smtClean="0"/>
              <a:t>INCREASING</a:t>
            </a:r>
            <a:r>
              <a:rPr lang="en-GB" baseline="0" dirty="0" smtClean="0"/>
              <a:t> SOCIAL CAPITAL</a:t>
            </a:r>
          </a:p>
          <a:p>
            <a:r>
              <a:rPr lang="en-GB" baseline="0" dirty="0" smtClean="0"/>
              <a:t>CELEBRATING THE DIVERSITY OF LONDON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67FC7-298B-4F3E-9307-770942E78CC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832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B5927-09BF-B346-A5EC-F5B6565844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11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B341FE-6E73-4552-996B-EDD27109F72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443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DESCRIBE</a:t>
            </a:r>
            <a:r>
              <a:rPr lang="en-US" baseline="0" dirty="0" smtClean="0"/>
              <a:t> START DATE </a:t>
            </a:r>
          </a:p>
          <a:p>
            <a:r>
              <a:rPr lang="en-US" baseline="0" smtClean="0"/>
              <a:t>MENTION ABOUT THE THROUGHPUT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7BD1A-0C41-1C44-86D7-1F857DDD5C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95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B341FE-6E73-4552-996B-EDD27109F72F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645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rian\Pictures\IHHD UEL With Line  Logo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64331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/>
          <p:nvPr userDrawn="1"/>
        </p:nvSpPr>
        <p:spPr>
          <a:xfrm>
            <a:off x="6372225" y="333375"/>
            <a:ext cx="2520950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aphicFrame>
        <p:nvGraphicFramePr>
          <p:cNvPr id="6" name="Object 12"/>
          <p:cNvGraphicFramePr>
            <a:graphicFrameLocks noChangeAspect="1"/>
          </p:cNvGraphicFramePr>
          <p:nvPr/>
        </p:nvGraphicFramePr>
        <p:xfrm>
          <a:off x="5111750" y="188913"/>
          <a:ext cx="4032250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99" name="Photo Editor Photo" r:id="rId5" imgW="3343742" imgH="419048" progId="">
                  <p:embed/>
                </p:oleObj>
              </mc:Choice>
              <mc:Fallback>
                <p:oleObj name="Photo Editor Photo" r:id="rId5" imgW="3343742" imgH="419048" progId="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1750" y="188913"/>
                        <a:ext cx="4032250" cy="547687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57338"/>
            <a:ext cx="7772400" cy="1470025"/>
          </a:xfrm>
        </p:spPr>
        <p:txBody>
          <a:bodyPr/>
          <a:lstStyle>
            <a:lvl1pPr algn="ctr">
              <a:defRPr sz="4400">
                <a:latin typeface="Calibri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13113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latin typeface="Calibri" pitchFamily="34" charset="0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E9D6E-9C54-4981-8FF9-2ADECB168C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26045-D866-4676-B92E-E6CD3831D0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12E8A-EB03-4AA0-80AF-D288305842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741D5-C7F2-4813-BBD2-3AF7AA1BEE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8D468-7DD5-4D13-901E-A37F26CC9A4B}" type="datetimeFigureOut">
              <a:rPr lang="en-GB"/>
              <a:pPr>
                <a:defRPr/>
              </a:pPr>
              <a:t>02/10/2016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5B4D1-770B-4B34-BF28-552959DA2F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66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0B9BB-BC25-42C2-82F6-92BBFA540D91}" type="datetimeFigureOut">
              <a:rPr lang="en-GB"/>
              <a:pPr>
                <a:defRPr/>
              </a:pPr>
              <a:t>02/10/2016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54BE9-0EB6-4C78-9066-9F43C923C4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7E9D7-31FE-45A2-8770-5F91C707D916}" type="datetimeFigureOut">
              <a:rPr lang="en-GB"/>
              <a:pPr>
                <a:defRPr/>
              </a:pPr>
              <a:t>02/10/2016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2C7B6-E6D3-4646-AB1E-D6CC99B914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35974-C890-4E02-83EF-6CC6C3FB245B}" type="datetimeFigureOut">
              <a:rPr lang="en-GB"/>
              <a:pPr>
                <a:defRPr/>
              </a:pPr>
              <a:t>02/10/2016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74E41-60F7-4435-AA2A-1E2F40AF32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F07BF-C127-45EC-BCC5-E9704D420FC1}" type="datetimeFigureOut">
              <a:rPr lang="en-GB"/>
              <a:pPr>
                <a:defRPr/>
              </a:pPr>
              <a:t>02/10/2016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05194-CA5F-4773-A143-7E5319F222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89CB8-B231-42CC-874E-EC8131CBF88E}" type="datetimeFigureOut">
              <a:rPr lang="en-GB"/>
              <a:pPr>
                <a:defRPr/>
              </a:pPr>
              <a:t>02/10/2016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CD639-01B2-49B6-92CC-1E1BE4BF6C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C1150-80C1-48AA-807E-D0729CD74864}" type="datetimeFigureOut">
              <a:rPr lang="en-GB"/>
              <a:pPr>
                <a:defRPr/>
              </a:pPr>
              <a:t>02/10/2016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A9D47-EABC-4417-86E2-262A34BEF2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 userDrawn="1"/>
        </p:nvSpPr>
        <p:spPr>
          <a:xfrm>
            <a:off x="7524750" y="333375"/>
            <a:ext cx="1295400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050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DB383D-AF69-487B-8483-4DF5B5044F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5A9D4-3663-44D7-8A34-0C85AFF77E12}" type="datetimeFigureOut">
              <a:rPr lang="en-GB"/>
              <a:pPr>
                <a:defRPr/>
              </a:pPr>
              <a:t>02/10/2016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19E49-F443-4E03-B8A6-96E7474D77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E7793-692C-4DBF-B176-2BAFFB80E2EF}" type="datetimeFigureOut">
              <a:rPr lang="en-GB"/>
              <a:pPr>
                <a:defRPr/>
              </a:pPr>
              <a:t>02/10/2016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E38B6-3181-451E-85A2-07AE59B751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BD803-9204-4352-A8AF-CEE81A09EF05}" type="datetimeFigureOut">
              <a:rPr lang="en-GB"/>
              <a:pPr>
                <a:defRPr/>
              </a:pPr>
              <a:t>02/10/2016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B871B-4E1E-4DA0-B5B1-D6CD90415C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EE625-B09C-4EE0-AFC5-D5B54F7AE41D}" type="datetimeFigureOut">
              <a:rPr lang="en-GB"/>
              <a:pPr>
                <a:defRPr/>
              </a:pPr>
              <a:t>02/10/2016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ABF29-386A-485E-978B-D019BB82A7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UEL BRANDING DEVICE HEALTH &amp; BIO rgb.png"/>
          <p:cNvPicPr>
            <a:picLocks noChangeAspect="1"/>
          </p:cNvPicPr>
          <p:nvPr userDrawn="1"/>
        </p:nvPicPr>
        <p:blipFill>
          <a:blip r:embed="rId2" cstate="print"/>
          <a:srcRect l="22655"/>
          <a:stretch>
            <a:fillRect/>
          </a:stretch>
        </p:blipFill>
        <p:spPr bwMode="auto">
          <a:xfrm>
            <a:off x="-142875" y="3429000"/>
            <a:ext cx="12155488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214313" y="6286500"/>
            <a:ext cx="37861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6429375"/>
            <a:ext cx="21463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1000109"/>
            <a:ext cx="7772400" cy="64294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420" y="16764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4C5ABC7-055F-4D68-A404-6BDBC5CA95B8}" type="datetimeFigureOut">
              <a:rPr lang="en-US"/>
              <a:pPr>
                <a:defRPr/>
              </a:pPr>
              <a:t>10/2/16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4CC0ADD-9C42-472D-AEF1-EA5398CE1E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AB background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3863"/>
            <a:ext cx="9144000" cy="516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aseline="0">
                <a:solidFill>
                  <a:srgbClr val="3366CC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AB background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3863"/>
            <a:ext cx="9144000" cy="516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aseline="0">
                <a:solidFill>
                  <a:srgbClr val="3366CC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 baseline="0">
                <a:solidFill>
                  <a:srgbClr val="060C04"/>
                </a:solidFill>
                <a:latin typeface="Calibri" pitchFamily="34" charset="0"/>
              </a:defRPr>
            </a:lvl1pPr>
            <a:lvl2pPr>
              <a:defRPr sz="2400" baseline="0">
                <a:solidFill>
                  <a:srgbClr val="060C04"/>
                </a:solidFill>
                <a:latin typeface="Calibri" pitchFamily="34" charset="0"/>
              </a:defRPr>
            </a:lvl2pPr>
            <a:lvl3pPr>
              <a:defRPr sz="2000" baseline="0">
                <a:solidFill>
                  <a:srgbClr val="060C04"/>
                </a:solidFill>
                <a:latin typeface="Calibri" pitchFamily="34" charset="0"/>
              </a:defRPr>
            </a:lvl3pPr>
            <a:lvl4pPr>
              <a:defRPr sz="1800" baseline="0">
                <a:solidFill>
                  <a:srgbClr val="060C04"/>
                </a:solidFill>
                <a:latin typeface="Calibri" pitchFamily="34" charset="0"/>
              </a:defRPr>
            </a:lvl4pPr>
            <a:lvl5pPr>
              <a:defRPr sz="1800" baseline="0">
                <a:solidFill>
                  <a:srgbClr val="060C04"/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060C04"/>
                </a:solidFill>
              </a:defRPr>
            </a:lvl1pPr>
            <a:lvl2pPr>
              <a:defRPr sz="2400">
                <a:solidFill>
                  <a:srgbClr val="060C04"/>
                </a:solidFill>
              </a:defRPr>
            </a:lvl2pPr>
            <a:lvl3pPr>
              <a:defRPr sz="2000">
                <a:solidFill>
                  <a:srgbClr val="060C04"/>
                </a:solidFill>
              </a:defRPr>
            </a:lvl3pPr>
            <a:lvl4pPr>
              <a:defRPr sz="1800">
                <a:solidFill>
                  <a:srgbClr val="060C04"/>
                </a:solidFill>
              </a:defRPr>
            </a:lvl4pPr>
            <a:lvl5pPr>
              <a:defRPr sz="1800">
                <a:solidFill>
                  <a:srgbClr val="060C0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HAB background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3863"/>
            <a:ext cx="9144000" cy="516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115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6115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AB background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3863"/>
            <a:ext cx="9144000" cy="516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AB background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3863"/>
            <a:ext cx="9144000" cy="516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451725" y="333375"/>
            <a:ext cx="1441450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147248" cy="10078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FB6AA-B3ED-42BA-B769-61BE311B90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AB background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3863"/>
            <a:ext cx="9144000" cy="516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AB background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3863"/>
            <a:ext cx="9144000" cy="516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AB background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3863"/>
            <a:ext cx="9144000" cy="516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AB background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3863"/>
            <a:ext cx="9144000" cy="516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AB background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3863"/>
            <a:ext cx="9144000" cy="516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/>
          <p:nvPr userDrawn="1"/>
        </p:nvSpPr>
        <p:spPr>
          <a:xfrm>
            <a:off x="6000750" y="5786438"/>
            <a:ext cx="3143250" cy="1071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0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005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086BC-6DE7-4E1E-B62A-07D2DBC63959}" type="datetimeFigureOut">
              <a:rPr lang="en-US"/>
              <a:pPr>
                <a:defRPr/>
              </a:pPr>
              <a:t>10/2/16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73DBD-2E0C-4CC3-9309-CEFE6DD387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2F69C-BB77-4F57-A62D-2E4CE3E9ED72}" type="datetimeFigureOut">
              <a:rPr lang="en-US"/>
              <a:pPr>
                <a:defRPr/>
              </a:pPr>
              <a:t>10/2/16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C45D4-1B19-4D81-8C72-83D8C8160A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C4B3B-7BDC-44D1-8135-0BB6F50EEAD8}" type="datetimeFigureOut">
              <a:rPr lang="en-US"/>
              <a:pPr>
                <a:defRPr/>
              </a:pPr>
              <a:t>10/2/16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8D333-98A5-42F8-B479-CD760EC187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4D006-1F0F-4BAB-8C74-F3345810C42F}" type="datetimeFigureOut">
              <a:rPr lang="en-US"/>
              <a:pPr>
                <a:defRPr/>
              </a:pPr>
              <a:t>10/2/16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78506-9A79-4176-8F7D-178658D05A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3FAB4-8506-4E15-AE17-D09EE7DBF6AF}" type="datetimeFigureOut">
              <a:rPr lang="en-US"/>
              <a:pPr>
                <a:defRPr/>
              </a:pPr>
              <a:t>10/2/16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AD641-A7D7-432A-97F6-BBD6D9868E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FC776-A3CE-4624-81A0-F46E13DEB3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03F7F-625F-460B-B75C-5F015A8DAAAD}" type="datetimeFigureOut">
              <a:rPr lang="en-US"/>
              <a:pPr>
                <a:defRPr/>
              </a:pPr>
              <a:t>10/2/16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F7224-A91E-4560-A499-D809E7E40A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E2D86-EA21-4557-8FFC-87276577A548}" type="datetimeFigureOut">
              <a:rPr lang="en-US"/>
              <a:pPr>
                <a:defRPr/>
              </a:pPr>
              <a:t>10/2/16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7EBA3-B56F-4C16-8FD0-36EBB9CD0E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F7B89-F21B-43C2-8584-A612C9DA8C28}" type="datetimeFigureOut">
              <a:rPr lang="en-US"/>
              <a:pPr>
                <a:defRPr/>
              </a:pPr>
              <a:t>10/2/16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1D871-0C8F-4013-AB73-CA4F4E71C4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BD90F-1743-40D3-9083-E937EF8483E9}" type="datetimeFigureOut">
              <a:rPr lang="en-US"/>
              <a:pPr>
                <a:defRPr/>
              </a:pPr>
              <a:t>10/2/16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A7380-370F-4748-A36D-B7B43F6358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E3D4C-4AB1-422D-9C23-E6BA28FAFB7B}" type="datetimeFigureOut">
              <a:rPr lang="en-US"/>
              <a:pPr>
                <a:defRPr/>
              </a:pPr>
              <a:t>10/2/16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58B77-8680-4BB7-9853-9D41B9EF42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B480A-C434-432D-B68D-1A784900D063}" type="datetimeFigureOut">
              <a:rPr lang="en-US"/>
              <a:pPr>
                <a:defRPr/>
              </a:pPr>
              <a:t>10/2/16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D2551-3A4B-4813-B154-1EB54BE6D9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 userDrawn="1"/>
        </p:nvSpPr>
        <p:spPr>
          <a:xfrm>
            <a:off x="7451725" y="333375"/>
            <a:ext cx="1441450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050925"/>
          </a:xfrm>
        </p:spPr>
        <p:txBody>
          <a:bodyPr/>
          <a:lstStyle>
            <a:lvl1pPr>
              <a:defRPr sz="4000"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1AF0E-E4BE-4002-909F-C2F749A5E5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 userDrawn="1"/>
        </p:nvSpPr>
        <p:spPr>
          <a:xfrm>
            <a:off x="7451725" y="333375"/>
            <a:ext cx="1441450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0509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CEEEE-AFA0-4A69-8934-A5FCF5AF83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D4912-F78B-4269-A3F1-C7F07D2DBB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C7136-A54C-4FBE-9C10-05265DA4FF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2CE75-EF06-4642-9F2E-52F8BBEC7D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54367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6D54834-E0ED-4A7E-8760-65A58DDD28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44" r:id="rId4"/>
    <p:sldLayoutId id="2147483870" r:id="rId5"/>
    <p:sldLayoutId id="2147483871" r:id="rId6"/>
    <p:sldLayoutId id="2147483843" r:id="rId7"/>
    <p:sldLayoutId id="2147483842" r:id="rId8"/>
    <p:sldLayoutId id="2147483841" r:id="rId9"/>
    <p:sldLayoutId id="2147483840" r:id="rId10"/>
    <p:sldLayoutId id="2147483839" r:id="rId11"/>
    <p:sldLayoutId id="214748383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88B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88BE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88BE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88BE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88BE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409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B8D6A0E-01A2-46A5-ADCA-1E68F35A57E6}" type="datetimeFigureOut">
              <a:rPr lang="en-GB"/>
              <a:pPr>
                <a:defRPr/>
              </a:pPr>
              <a:t>02/10/2016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F0A57CE-73FB-4F85-A9F8-D9B353AB74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4" r:id="rId2"/>
    <p:sldLayoutId id="2147483853" r:id="rId3"/>
    <p:sldLayoutId id="2147483852" r:id="rId4"/>
    <p:sldLayoutId id="2147483851" r:id="rId5"/>
    <p:sldLayoutId id="2147483850" r:id="rId6"/>
    <p:sldLayoutId id="2147483849" r:id="rId7"/>
    <p:sldLayoutId id="2147483848" r:id="rId8"/>
    <p:sldLayoutId id="2147483847" r:id="rId9"/>
    <p:sldLayoutId id="2147483846" r:id="rId10"/>
    <p:sldLayoutId id="214748384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532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9AD41">
                    <a:tint val="75000"/>
                  </a:srgbClr>
                </a:solidFill>
                <a:latin typeface="Arial"/>
              </a:defRPr>
            </a:lvl1pPr>
          </a:lstStyle>
          <a:p>
            <a:pPr>
              <a:defRPr/>
            </a:pPr>
            <a:fld id="{B8FE3BC6-0F65-4504-B71C-20EDEE2D1C8A}" type="datetimeFigureOut">
              <a:rPr lang="en-US"/>
              <a:pPr>
                <a:defRPr/>
              </a:pPr>
              <a:t>10/2/16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59AD41">
                    <a:tint val="75000"/>
                  </a:srgbClr>
                </a:solidFill>
                <a:latin typeface="Aria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9AD41">
                    <a:tint val="75000"/>
                  </a:srgbClr>
                </a:solidFill>
                <a:latin typeface="Arial"/>
              </a:defRPr>
            </a:lvl1pPr>
          </a:lstStyle>
          <a:p>
            <a:pPr>
              <a:defRPr/>
            </a:pPr>
            <a:fld id="{B2D8FA4D-4022-4BA0-958C-96AA17FDA4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655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A61A0D5-FFB2-428A-B223-767211E7E299}" type="datetimeFigureOut">
              <a:rPr lang="en-US"/>
              <a:pPr>
                <a:defRPr/>
              </a:pPr>
              <a:t>10/2/16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B6A64AC-10FD-49FD-B07A-A34FBC7909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5" r:id="rId2"/>
    <p:sldLayoutId id="2147483864" r:id="rId3"/>
    <p:sldLayoutId id="2147483863" r:id="rId4"/>
    <p:sldLayoutId id="2147483862" r:id="rId5"/>
    <p:sldLayoutId id="2147483861" r:id="rId6"/>
    <p:sldLayoutId id="2147483860" r:id="rId7"/>
    <p:sldLayoutId id="2147483859" r:id="rId8"/>
    <p:sldLayoutId id="2147483858" r:id="rId9"/>
    <p:sldLayoutId id="2147483857" r:id="rId10"/>
    <p:sldLayoutId id="214748385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lth.org.uk/" TargetMode="External"/><Relationship Id="rId4" Type="http://schemas.openxmlformats.org/officeDocument/2006/relationships/image" Target="../media/image8.png"/><Relationship Id="rId5" Type="http://schemas.openxmlformats.org/officeDocument/2006/relationships/image" Target="../media/image9.gif"/><Relationship Id="rId6" Type="http://schemas.openxmlformats.org/officeDocument/2006/relationships/image" Target="../media/image10.gif"/><Relationship Id="rId7" Type="http://schemas.openxmlformats.org/officeDocument/2006/relationships/hyperlink" Target="http://www.uel.ac.uk/" TargetMode="External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lth.org.uk/" TargetMode="External"/><Relationship Id="rId4" Type="http://schemas.openxmlformats.org/officeDocument/2006/relationships/image" Target="../media/image8.png"/><Relationship Id="rId5" Type="http://schemas.openxmlformats.org/officeDocument/2006/relationships/image" Target="../media/image9.gif"/><Relationship Id="rId6" Type="http://schemas.openxmlformats.org/officeDocument/2006/relationships/image" Target="../media/image10.gif"/><Relationship Id="rId7" Type="http://schemas.openxmlformats.org/officeDocument/2006/relationships/hyperlink" Target="http://www.uel.ac.uk/" TargetMode="External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4.wmf"/><Relationship Id="rId5" Type="http://schemas.openxmlformats.org/officeDocument/2006/relationships/image" Target="../media/image15.jpeg"/><Relationship Id="rId6" Type="http://schemas.openxmlformats.org/officeDocument/2006/relationships/oleObject" Target="../embeddings/oleObject2.bin"/><Relationship Id="rId7" Type="http://schemas.openxmlformats.org/officeDocument/2006/relationships/oleObject" Target="../embeddings/Microsoft_Word_97_-_2004_Document1.doc"/><Relationship Id="rId8" Type="http://schemas.openxmlformats.org/officeDocument/2006/relationships/image" Target="../media/image1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ubtitle 2"/>
          <p:cNvSpPr>
            <a:spLocks noGrp="1"/>
          </p:cNvSpPr>
          <p:nvPr>
            <p:ph type="subTitle" idx="1"/>
          </p:nvPr>
        </p:nvSpPr>
        <p:spPr>
          <a:xfrm>
            <a:off x="539552" y="1772816"/>
            <a:ext cx="7920880" cy="194421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Social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Prescribing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in City and Hackney: lessons from implementation and evaluation</a:t>
            </a:r>
            <a:endParaRPr lang="en-GB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3356992"/>
            <a:ext cx="367240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60C04"/>
                </a:solidFill>
              </a:rPr>
              <a:t>Dr</a:t>
            </a:r>
            <a:r>
              <a:rPr lang="en-US" sz="2400" dirty="0">
                <a:solidFill>
                  <a:srgbClr val="060C04"/>
                </a:solidFill>
              </a:rPr>
              <a:t> Marcello </a:t>
            </a:r>
            <a:r>
              <a:rPr lang="en-US" sz="2400" dirty="0" smtClean="0">
                <a:solidFill>
                  <a:srgbClr val="060C04"/>
                </a:solidFill>
              </a:rPr>
              <a:t>Bertotti, Senior Research Fellow</a:t>
            </a:r>
            <a:endParaRPr lang="en-US" sz="2400" dirty="0">
              <a:solidFill>
                <a:srgbClr val="060C04"/>
              </a:solidFill>
            </a:endParaRPr>
          </a:p>
          <a:p>
            <a:pPr algn="ctr"/>
            <a:r>
              <a:rPr lang="en-US" sz="2400" dirty="0" smtClean="0">
                <a:solidFill>
                  <a:srgbClr val="060C04"/>
                </a:solidFill>
              </a:rPr>
              <a:t>University </a:t>
            </a:r>
            <a:r>
              <a:rPr lang="en-US" sz="2400" dirty="0">
                <a:solidFill>
                  <a:srgbClr val="060C04"/>
                </a:solidFill>
              </a:rPr>
              <a:t>of East </a:t>
            </a:r>
            <a:r>
              <a:rPr lang="en-US" sz="2400" dirty="0" smtClean="0">
                <a:solidFill>
                  <a:srgbClr val="060C04"/>
                </a:solidFill>
              </a:rPr>
              <a:t>London</a:t>
            </a:r>
            <a:endParaRPr lang="en-US" sz="2400" dirty="0">
              <a:solidFill>
                <a:srgbClr val="060C04"/>
              </a:solidFill>
            </a:endParaRPr>
          </a:p>
        </p:txBody>
      </p:sp>
      <p:pic>
        <p:nvPicPr>
          <p:cNvPr id="6" name="Picture 2" descr="The health foundation - Inspiring improvement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7" y="188640"/>
            <a:ext cx="1608113" cy="8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://www.drugs.smd.qmul.ac.uk/drugs/html5/Prescribing1/media/Barts&amp;London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093296"/>
            <a:ext cx="3494927" cy="6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16016" y="3356992"/>
            <a:ext cx="352839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60C04"/>
                </a:solidFill>
              </a:rPr>
              <a:t>Dr</a:t>
            </a:r>
            <a:r>
              <a:rPr lang="en-US" sz="2400" dirty="0" smtClean="0">
                <a:solidFill>
                  <a:srgbClr val="060C04"/>
                </a:solidFill>
              </a:rPr>
              <a:t> Patrick Hutt </a:t>
            </a:r>
          </a:p>
          <a:p>
            <a:pPr algn="ctr"/>
            <a:r>
              <a:rPr lang="en-US" sz="2400" dirty="0">
                <a:solidFill>
                  <a:srgbClr val="060C04"/>
                </a:solidFill>
              </a:rPr>
              <a:t>C</a:t>
            </a:r>
            <a:r>
              <a:rPr lang="en-US" sz="2400" dirty="0" smtClean="0">
                <a:solidFill>
                  <a:srgbClr val="060C04"/>
                </a:solidFill>
              </a:rPr>
              <a:t>linical Lead</a:t>
            </a:r>
          </a:p>
          <a:p>
            <a:pPr algn="ctr"/>
            <a:r>
              <a:rPr lang="en-US" sz="2400" dirty="0" smtClean="0">
                <a:solidFill>
                  <a:srgbClr val="060C04"/>
                </a:solidFill>
              </a:rPr>
              <a:t> City and Hackney CCG</a:t>
            </a:r>
            <a:endParaRPr lang="en-US" sz="2400" dirty="0">
              <a:solidFill>
                <a:srgbClr val="060C0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56294" y="49570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62843" y="6364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4" descr="Logo: NHS City and Hackney Clinical Commissioning Grou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2656"/>
            <a:ext cx="3095302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www.uel.ac.uk/wwwmedia/uel2014/img/uel-logo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01208"/>
            <a:ext cx="1224480" cy="122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857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happens when you refer?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Assessment Process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767" y="1619738"/>
            <a:ext cx="3462620" cy="39056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4699" y="2678663"/>
            <a:ext cx="1276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Lifestyle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24064" y="3047995"/>
            <a:ext cx="1061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Feeling Positive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10748" y="3047995"/>
            <a:ext cx="1377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Looking after yourself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52820" y="3957446"/>
            <a:ext cx="1318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Family and Friends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9205" y="5107501"/>
            <a:ext cx="1214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Where you live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4699" y="5288856"/>
            <a:ext cx="138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Money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33108" y="4019103"/>
            <a:ext cx="1381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Managing symptoms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91180" y="5182697"/>
            <a:ext cx="1568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Work, volunteering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15" name="Picture 14" descr="Social Prescribing Team Bli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6" y="2603394"/>
            <a:ext cx="3531824" cy="324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1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wide range of options!</a:t>
            </a:r>
            <a:endParaRPr lang="en-US" dirty="0"/>
          </a:p>
        </p:txBody>
      </p:sp>
      <p:pic>
        <p:nvPicPr>
          <p:cNvPr id="4" name="Content Placeholder 3" descr="Social Prescribing Team plus GP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682978" y="1417638"/>
            <a:ext cx="7346571" cy="404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6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Evaluation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Qualitative </a:t>
            </a:r>
          </a:p>
          <a:p>
            <a:r>
              <a:rPr lang="en-US" dirty="0" smtClean="0"/>
              <a:t>Quantitative</a:t>
            </a:r>
          </a:p>
          <a:p>
            <a:r>
              <a:rPr lang="en-US" dirty="0" smtClean="0"/>
              <a:t>Process evaluation (focus groups with stakeholders)</a:t>
            </a:r>
          </a:p>
          <a:p>
            <a:r>
              <a:rPr lang="en-US" dirty="0" smtClean="0"/>
              <a:t>Two Learning events</a:t>
            </a:r>
          </a:p>
          <a:p>
            <a:r>
              <a:rPr lang="en-US" dirty="0" smtClean="0"/>
              <a:t>Two online GP surveys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415311" y="630339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80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Qualitative study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9018"/>
            <a:ext cx="8229600" cy="4910302"/>
          </a:xfrm>
        </p:spPr>
        <p:txBody>
          <a:bodyPr/>
          <a:lstStyle/>
          <a:p>
            <a:r>
              <a:rPr lang="en-US" sz="2800" dirty="0" smtClean="0"/>
              <a:t>In-depth </a:t>
            </a:r>
            <a:r>
              <a:rPr lang="en-US" sz="2800" dirty="0"/>
              <a:t>interviews with </a:t>
            </a:r>
            <a:r>
              <a:rPr lang="en-US" sz="2800" dirty="0" smtClean="0"/>
              <a:t>15 </a:t>
            </a:r>
            <a:r>
              <a:rPr lang="en-US" sz="2800" dirty="0"/>
              <a:t>participants to capture their experience of the intervention</a:t>
            </a:r>
          </a:p>
          <a:p>
            <a:pPr lvl="1"/>
            <a:r>
              <a:rPr lang="en-US" dirty="0"/>
              <a:t>Some of participants chosen </a:t>
            </a:r>
            <a:r>
              <a:rPr lang="en-US" dirty="0" smtClean="0"/>
              <a:t>randomly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 smtClean="0"/>
              <a:t>Representative in </a:t>
            </a:r>
            <a:r>
              <a:rPr lang="en-US" dirty="0"/>
              <a:t>terms of ethnicity, </a:t>
            </a:r>
            <a:r>
              <a:rPr lang="en-US" dirty="0" smtClean="0"/>
              <a:t>gender, age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Complex co-morbidities (often mental health with physical health and isolation</a:t>
            </a:r>
            <a:r>
              <a:rPr lang="en-US" dirty="0" smtClean="0"/>
              <a:t>)</a:t>
            </a:r>
            <a:endParaRPr lang="en-US" u="sng" dirty="0"/>
          </a:p>
          <a:p>
            <a:pPr marL="0" indent="0">
              <a:buNone/>
            </a:pPr>
            <a:endParaRPr lang="en-US" sz="2400" u="sng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9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ctr"/>
            <a:r>
              <a:rPr lang="en-US" sz="3200" dirty="0" smtClean="0"/>
              <a:t>Results from qualitative study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52736"/>
            <a:ext cx="8507288" cy="5256584"/>
          </a:xfrm>
        </p:spPr>
        <p:txBody>
          <a:bodyPr/>
          <a:lstStyle/>
          <a:p>
            <a:r>
              <a:rPr lang="en-US" sz="2400" dirty="0" smtClean="0"/>
              <a:t>Changes </a:t>
            </a:r>
            <a:r>
              <a:rPr lang="en-US" sz="2400" dirty="0"/>
              <a:t>in self-esteem, hope, motivation particularly when sustained through </a:t>
            </a:r>
            <a:r>
              <a:rPr lang="en-US" sz="2400" dirty="0" smtClean="0"/>
              <a:t>volunteering</a:t>
            </a:r>
          </a:p>
          <a:p>
            <a:pPr marL="0" indent="0">
              <a:buNone/>
            </a:pPr>
            <a:r>
              <a:rPr lang="en-GB" sz="2400" i="1" dirty="0" smtClean="0"/>
              <a:t>“</a:t>
            </a:r>
            <a:r>
              <a:rPr lang="en-GB" sz="2400" i="1" dirty="0"/>
              <a:t>Best thing has been meeting new people and making friends. My mobile full up with names and numbers of </a:t>
            </a:r>
            <a:r>
              <a:rPr lang="en-GB" sz="2400" i="1" dirty="0" smtClean="0"/>
              <a:t>friends </a:t>
            </a:r>
            <a:r>
              <a:rPr lang="en-GB" sz="2400" i="1" dirty="0"/>
              <a:t>before it was just family and doctor’s number.  I was really depressed before but now really happy. Before I have nothing to do, now every day I wake I think ‘yes volunteer work!’ or ‘meeting friends!’”</a:t>
            </a:r>
            <a:endParaRPr lang="en-US" sz="2400" dirty="0"/>
          </a:p>
          <a:p>
            <a:pPr marL="0" indent="0">
              <a:buNone/>
            </a:pPr>
            <a:endParaRPr lang="en-US" sz="2400" i="1" dirty="0"/>
          </a:p>
          <a:p>
            <a:r>
              <a:rPr lang="en-US" sz="2400" dirty="0" smtClean="0"/>
              <a:t>Role </a:t>
            </a:r>
            <a:r>
              <a:rPr lang="en-US" sz="2400" dirty="0"/>
              <a:t>of social prescriber key to positive changes (from signposting to coaching</a:t>
            </a:r>
            <a:r>
              <a:rPr lang="en-US" sz="2400" dirty="0" smtClean="0"/>
              <a:t>)</a:t>
            </a:r>
          </a:p>
          <a:p>
            <a:pPr marL="0" indent="0">
              <a:buNone/>
            </a:pPr>
            <a:r>
              <a:rPr lang="en-GB" sz="2400" i="1" dirty="0" smtClean="0"/>
              <a:t>“</a:t>
            </a:r>
            <a:r>
              <a:rPr lang="en-GB" sz="2400" i="1" dirty="0"/>
              <a:t>You feel able to offload if you need to, discuss your fears - it’s about not being so hard on myself and validating myself.”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05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634082"/>
          </a:xfrm>
        </p:spPr>
        <p:txBody>
          <a:bodyPr/>
          <a:lstStyle/>
          <a:p>
            <a:r>
              <a:rPr lang="en-US" sz="3200" dirty="0"/>
              <a:t>Prospective cohort study with matched control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75164" y="865721"/>
            <a:ext cx="3044707" cy="1886198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184 SP users from 22 GP practices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5467362" y="865721"/>
            <a:ext cx="3229782" cy="1886198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Matched 302 patients from 6 GP practices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194088" y="1173721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464" y="2924944"/>
            <a:ext cx="2839578" cy="18884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740" y="4986399"/>
            <a:ext cx="3707904" cy="18539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27722" y="3041164"/>
            <a:ext cx="2304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Age</a:t>
            </a:r>
          </a:p>
          <a:p>
            <a:r>
              <a:rPr lang="en-US" sz="2400" dirty="0" smtClean="0"/>
              <a:t>Gender </a:t>
            </a:r>
          </a:p>
          <a:p>
            <a:r>
              <a:rPr lang="en-US" sz="2400" dirty="0" smtClean="0"/>
              <a:t>Ethnicity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5164" y="4496395"/>
            <a:ext cx="471081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SP users were: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Living alone more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More in non-paid work, fewer employed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Less educated 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75240" y="764353"/>
            <a:ext cx="1779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Baseline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53702" y="1901526"/>
            <a:ext cx="1779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8 months Follow up 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4283968" y="1226018"/>
            <a:ext cx="298376" cy="623100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0615" y="3068960"/>
            <a:ext cx="3198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CHARACTERISTICS OF THE SAMPLE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9938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537" y="548680"/>
            <a:ext cx="8229600" cy="634082"/>
          </a:xfrm>
        </p:spPr>
        <p:txBody>
          <a:bodyPr/>
          <a:lstStyle/>
          <a:p>
            <a:r>
              <a:rPr lang="en-US" sz="3200" dirty="0" smtClean="0"/>
              <a:t>Baseline data from intervention and control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847217"/>
            <a:ext cx="8229600" cy="5198566"/>
          </a:xfrm>
        </p:spPr>
        <p:txBody>
          <a:bodyPr/>
          <a:lstStyle/>
          <a:p>
            <a:pPr marL="482600" lvl="1" indent="-393700"/>
            <a:r>
              <a:rPr lang="en-US" sz="2400" dirty="0"/>
              <a:t>We looked at changes in wellbeing, health, anxiety, depression, and social engagement.</a:t>
            </a:r>
          </a:p>
          <a:p>
            <a:pPr marL="88900" lvl="1" indent="0">
              <a:buNone/>
            </a:pPr>
            <a:endParaRPr lang="en-US" sz="2400" dirty="0" smtClean="0"/>
          </a:p>
          <a:p>
            <a:pPr marL="482600" lvl="1" indent="-393700"/>
            <a:r>
              <a:rPr lang="en-US" sz="2400" dirty="0" smtClean="0"/>
              <a:t>used validated tools including HADS (Hospital Anxiety and Depression Scale), MYMOP (Measure Yourself Medical Outcome Profile), </a:t>
            </a:r>
            <a:r>
              <a:rPr lang="en-US" sz="2400" dirty="0" err="1" smtClean="0"/>
              <a:t>HeIQ</a:t>
            </a:r>
            <a:r>
              <a:rPr lang="en-US" sz="2400" dirty="0" smtClean="0"/>
              <a:t> (Health Education Impact Questionnaire) </a:t>
            </a:r>
          </a:p>
          <a:p>
            <a:pPr marL="88900" lvl="1" indent="0">
              <a:buNone/>
            </a:pPr>
            <a:endParaRPr lang="en-US" sz="2400" dirty="0" smtClean="0"/>
          </a:p>
          <a:p>
            <a:pPr marL="482600" lvl="1" indent="-393700"/>
            <a:r>
              <a:rPr lang="en-US" sz="2400" dirty="0" smtClean="0"/>
              <a:t>Group in the intervention had worse health profile than control overall in terms of health, wellbeing, were clinically anxious and depressed and were slightly less socially integrated</a:t>
            </a:r>
          </a:p>
          <a:p>
            <a:pPr marL="482600" lvl="1" indent="-393700">
              <a:buNone/>
            </a:pPr>
            <a:endParaRPr lang="en-US" sz="2400" dirty="0" smtClean="0"/>
          </a:p>
          <a:p>
            <a:pPr marL="457200" lvl="1" indent="0">
              <a:buNone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21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/>
            <a:r>
              <a:rPr lang="en-US" sz="3200" u="sng" dirty="0" smtClean="0"/>
              <a:t>Cohort study results at 8 months</a:t>
            </a:r>
            <a:endParaRPr lang="en-US" sz="32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Non </a:t>
            </a:r>
            <a:r>
              <a:rPr lang="en-US" sz="2800" dirty="0"/>
              <a:t>statistically significant changes in anxiety, depression, </a:t>
            </a:r>
            <a:r>
              <a:rPr lang="en-US" sz="2800" dirty="0" smtClean="0"/>
              <a:t>health, wellbeing and integration over </a:t>
            </a:r>
            <a:r>
              <a:rPr lang="en-US" sz="2800" dirty="0"/>
              <a:t>8 </a:t>
            </a:r>
            <a:r>
              <a:rPr lang="en-US" sz="2800" dirty="0" smtClean="0"/>
              <a:t>months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BUT statistically significant reductions in GP consultation rates in comparison to control (one year pre and post referral</a:t>
            </a:r>
            <a:r>
              <a:rPr lang="en-US" sz="2800" dirty="0" smtClean="0"/>
              <a:t>). However, these are affected by ‘regression to the mean’ which caution about the validity of results.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193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 from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clear gap between qualitative and quantitative evidence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Further quantitative research is needed with larger samples (only 11% of people at follow up responded), different design and other tools to assess health changes</a:t>
            </a:r>
          </a:p>
        </p:txBody>
      </p:sp>
    </p:spTree>
    <p:extLst>
      <p:ext uri="{BB962C8B-B14F-4D97-AF65-F5344CB8AC3E}">
        <p14:creationId xmlns:p14="http://schemas.microsoft.com/office/powerpoint/2010/main" val="191850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Video</a:t>
            </a:r>
          </a:p>
          <a:p>
            <a:pPr marL="0" indent="0" algn="ctr">
              <a:buNone/>
            </a:pPr>
            <a:r>
              <a:rPr lang="en-US" u="sng" dirty="0"/>
              <a:t>https://</a:t>
            </a:r>
            <a:r>
              <a:rPr lang="en-US" u="sng" dirty="0" err="1"/>
              <a:t>youtu.be</a:t>
            </a:r>
            <a:r>
              <a:rPr lang="en-US" u="sng" dirty="0"/>
              <a:t>/PCxRLAM7wBQ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48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Origins of social prescribing in city and Hackney</a:t>
            </a:r>
          </a:p>
          <a:p>
            <a:r>
              <a:rPr lang="en-US" dirty="0" smtClean="0"/>
              <a:t>Video</a:t>
            </a:r>
          </a:p>
          <a:p>
            <a:r>
              <a:rPr lang="en-US" dirty="0" smtClean="0"/>
              <a:t>Evaluation </a:t>
            </a:r>
          </a:p>
          <a:p>
            <a:r>
              <a:rPr lang="en-US" dirty="0" smtClean="0"/>
              <a:t>The Future </a:t>
            </a:r>
            <a:r>
              <a:rPr lang="is-IS" dirty="0" smtClean="0"/>
              <a:t>….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60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Social Prescribing – rolled out to whole of City and Hackney CCG</a:t>
            </a:r>
          </a:p>
          <a:p>
            <a:r>
              <a:rPr lang="en-US" dirty="0" smtClean="0"/>
              <a:t>Contractual target for GPs as part of the Long Term Condition Local Enhanced Serve</a:t>
            </a:r>
          </a:p>
          <a:p>
            <a:r>
              <a:rPr lang="en-US" dirty="0" smtClean="0"/>
              <a:t>Exploring the possibility of self referral/targeting patients as part of population registers</a:t>
            </a:r>
          </a:p>
          <a:p>
            <a:r>
              <a:rPr lang="en-US" dirty="0" smtClean="0"/>
              <a:t>Funding – 1 more year to run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9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/>
          <a:lstStyle/>
          <a:p>
            <a:r>
              <a:rPr lang="en-US" dirty="0" smtClean="0"/>
              <a:t>Consider how you demonstrate impact</a:t>
            </a:r>
          </a:p>
          <a:p>
            <a:r>
              <a:rPr lang="en-US" dirty="0" smtClean="0"/>
              <a:t>Make social prescribing coordinators part of the practice team – attending meetings, coffee cup conversations</a:t>
            </a:r>
          </a:p>
          <a:p>
            <a:r>
              <a:rPr lang="en-US" dirty="0" smtClean="0"/>
              <a:t>Patient experience is powerful – strong motivator</a:t>
            </a:r>
          </a:p>
          <a:p>
            <a:r>
              <a:rPr lang="en-US" dirty="0" smtClean="0"/>
              <a:t>What are the successful qualities of the services that SP refers onto? </a:t>
            </a:r>
          </a:p>
          <a:p>
            <a:r>
              <a:rPr lang="en-US" dirty="0" smtClean="0"/>
              <a:t>Opportunity to build social prescribing into any health service configuration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2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Social Prescribing – great opportunity for partnership working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50" r="-9250"/>
          <a:stretch>
            <a:fillRect/>
          </a:stretch>
        </p:blipFill>
        <p:spPr bwMode="auto">
          <a:xfrm>
            <a:off x="611560" y="1628800"/>
            <a:ext cx="8229600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Peace Mural Dalst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00808"/>
            <a:ext cx="6637002" cy="4392488"/>
          </a:xfrm>
          <a:prstGeom prst="rect">
            <a:avLst/>
          </a:prstGeom>
        </p:spPr>
      </p:pic>
      <p:pic>
        <p:nvPicPr>
          <p:cNvPr id="7" name="Content Placeholder 3" descr="map-of-londo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811783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651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ubtitle 2"/>
          <p:cNvSpPr>
            <a:spLocks noGrp="1"/>
          </p:cNvSpPr>
          <p:nvPr>
            <p:ph type="subTitle" idx="1"/>
          </p:nvPr>
        </p:nvSpPr>
        <p:spPr>
          <a:xfrm>
            <a:off x="683568" y="2348880"/>
            <a:ext cx="7920880" cy="194421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Thank you for listening!</a:t>
            </a:r>
            <a:endParaRPr lang="en-GB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icture 2" descr="The health foundation - Inspiring improvement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7" y="188640"/>
            <a:ext cx="1608113" cy="8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://www.drugs.smd.qmul.ac.uk/drugs/html5/Prescribing1/media/Barts&amp;London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093296"/>
            <a:ext cx="3494927" cy="6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956294" y="49570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62843" y="6364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4" descr="Logo: NHS City and Hackney Clinical Commissioning Grou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2656"/>
            <a:ext cx="3095302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www.uel.ac.uk/wwwmedia/uel2014/img/uel-logo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01208"/>
            <a:ext cx="1224480" cy="122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415068"/>
      </p:ext>
    </p:extLst>
  </p:cSld>
  <p:clrMapOvr>
    <a:masterClrMapping/>
  </p:clrMapOvr>
  <p:transition advTm="1857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Origins of social prescribing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6264" r="6264"/>
          <a:stretch>
            <a:fillRect/>
          </a:stretch>
        </p:blipFill>
        <p:spPr>
          <a:xfrm>
            <a:off x="1547664" y="1772816"/>
            <a:ext cx="5904656" cy="3780175"/>
          </a:xfrm>
        </p:spPr>
      </p:pic>
    </p:spTree>
    <p:extLst>
      <p:ext uri="{BB962C8B-B14F-4D97-AF65-F5344CB8AC3E}">
        <p14:creationId xmlns:p14="http://schemas.microsoft.com/office/powerpoint/2010/main" val="256372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Health Inequalities &amp; Social Gradients </a:t>
            </a:r>
            <a:br>
              <a:rPr lang="en-US" dirty="0" smtClean="0"/>
            </a:br>
            <a:r>
              <a:rPr lang="en-US" dirty="0" smtClean="0"/>
              <a:t>&amp;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8489950" cy="444817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en-US" dirty="0" smtClean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752600"/>
            <a:ext cx="3838575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D:\Liverpool Conference\IMAGESLIVERPOOL\MarmotReviewcov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827462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8911119"/>
              </p:ext>
            </p:extLst>
          </p:nvPr>
        </p:nvGraphicFramePr>
        <p:xfrm>
          <a:off x="4211960" y="1772816"/>
          <a:ext cx="4765319" cy="266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9" name="Document" r:id="rId7" imgW="4230624" imgH="2282952" progId="Word.Document.8">
                  <p:embed/>
                </p:oleObj>
              </mc:Choice>
              <mc:Fallback>
                <p:oleObj name="Document" r:id="rId7" imgW="4230624" imgH="228295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1772816"/>
                        <a:ext cx="4765319" cy="26642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656835" y="67317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0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</a:t>
            </a:r>
            <a:r>
              <a:rPr lang="en-GB" dirty="0" smtClean="0"/>
              <a:t>hat is the role of General Practice?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60848"/>
            <a:ext cx="3651136" cy="3456384"/>
          </a:xfrm>
        </p:spPr>
      </p:pic>
    </p:spTree>
    <p:extLst>
      <p:ext uri="{BB962C8B-B14F-4D97-AF65-F5344CB8AC3E}">
        <p14:creationId xmlns:p14="http://schemas.microsoft.com/office/powerpoint/2010/main" val="360951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5464596"/>
            <a:ext cx="8435280" cy="139340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Social Prescribing team facilitating better linking between GPs, patients and community organisations </a:t>
            </a:r>
            <a:endParaRPr lang="en-US" dirty="0"/>
          </a:p>
        </p:txBody>
      </p:sp>
      <p:pic>
        <p:nvPicPr>
          <p:cNvPr id="4" name="Picture 3" descr="GPprescribi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42945"/>
            <a:ext cx="2142148" cy="146737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Social Prescribing </a:t>
            </a:r>
            <a:br>
              <a:rPr lang="en-US" dirty="0" smtClean="0"/>
            </a:br>
            <a:r>
              <a:rPr lang="en-US" dirty="0" smtClean="0"/>
              <a:t>City and Hackney CCG</a:t>
            </a:r>
            <a:endParaRPr lang="en-US" dirty="0"/>
          </a:p>
        </p:txBody>
      </p:sp>
      <p:pic>
        <p:nvPicPr>
          <p:cNvPr id="2" name="Picture 1" descr="Social Prescribing Team THUMBS U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5480" y="2039521"/>
            <a:ext cx="3715721" cy="2786791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5936736" y="3089586"/>
            <a:ext cx="919276" cy="402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816540" y="3542007"/>
            <a:ext cx="1039472" cy="502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936736" y="3592276"/>
            <a:ext cx="850869" cy="4400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393668" y="3796197"/>
            <a:ext cx="6836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604" y="1239545"/>
            <a:ext cx="1485900" cy="1803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007604" y="3042945"/>
            <a:ext cx="1679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New Age Games</a:t>
            </a:r>
            <a:endParaRPr lang="en-US" sz="24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3200" y="4194604"/>
            <a:ext cx="2170800" cy="126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3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Consultation with community and voluntary organizations</a:t>
            </a:r>
          </a:p>
          <a:p>
            <a:r>
              <a:rPr lang="en-US" dirty="0" smtClean="0"/>
              <a:t>Support from CCG</a:t>
            </a:r>
          </a:p>
          <a:p>
            <a:r>
              <a:rPr lang="en-US" dirty="0" smtClean="0"/>
              <a:t>Shine Innovation funding</a:t>
            </a:r>
          </a:p>
          <a:p>
            <a:r>
              <a:rPr lang="en-US" dirty="0" smtClean="0"/>
              <a:t>Academic partnership working</a:t>
            </a:r>
          </a:p>
          <a:p>
            <a:r>
              <a:rPr lang="en-US" dirty="0" smtClean="0"/>
              <a:t>GP engagement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88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City &amp; Hackney: Three Pilot Consortia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5809608"/>
            <a:ext cx="8229600" cy="3721625"/>
          </a:xfrm>
        </p:spPr>
        <p:txBody>
          <a:bodyPr/>
          <a:lstStyle/>
          <a:p>
            <a:pPr lvl="0"/>
            <a:r>
              <a:rPr lang="en-US" sz="1800" dirty="0"/>
              <a:t>Rainbow and Sunshine Consortium</a:t>
            </a:r>
            <a:endParaRPr lang="en-GB" sz="1800" dirty="0"/>
          </a:p>
          <a:p>
            <a:pPr lvl="0"/>
            <a:r>
              <a:rPr lang="en-US" sz="1800" dirty="0"/>
              <a:t>South West Consortium </a:t>
            </a:r>
            <a:endParaRPr lang="en-GB" sz="1800" dirty="0"/>
          </a:p>
          <a:p>
            <a:pPr lvl="0"/>
            <a:r>
              <a:rPr lang="en-US" sz="1800" dirty="0"/>
              <a:t>Well Consortium </a:t>
            </a:r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4" t="18885" r="28976" b="9292"/>
          <a:stretch/>
        </p:blipFill>
        <p:spPr bwMode="auto">
          <a:xfrm>
            <a:off x="1623801" y="1368276"/>
            <a:ext cx="6172110" cy="455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91454" y="6282856"/>
            <a:ext cx="248154" cy="1846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021261" y="5925205"/>
            <a:ext cx="332015" cy="18466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375304" y="6588598"/>
            <a:ext cx="237268" cy="18466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060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Referral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 </a:t>
            </a:r>
          </a:p>
          <a:p>
            <a:pPr lvl="0"/>
            <a:r>
              <a:rPr lang="en-GB" dirty="0"/>
              <a:t>Socially isolated  </a:t>
            </a:r>
          </a:p>
          <a:p>
            <a:pPr lvl="0"/>
            <a:r>
              <a:rPr lang="en-GB" dirty="0"/>
              <a:t>Frequent attenders to GP/A+E  </a:t>
            </a:r>
          </a:p>
          <a:p>
            <a:pPr lvl="0"/>
            <a:r>
              <a:rPr lang="en-GB" dirty="0"/>
              <a:t>Presenting with a social problem  </a:t>
            </a:r>
          </a:p>
          <a:p>
            <a:pPr lvl="0"/>
            <a:r>
              <a:rPr lang="en-GB" dirty="0"/>
              <a:t>Mild-moderate mental health problems </a:t>
            </a:r>
          </a:p>
          <a:p>
            <a:pPr lvl="0"/>
            <a:r>
              <a:rPr lang="en-GB" dirty="0"/>
              <a:t>Keen to participate in non-clinical activities but not aware of what’s happening locally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28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UEL HAB">
      <a:dk1>
        <a:srgbClr val="59AD41"/>
      </a:dk1>
      <a:lt1>
        <a:srgbClr val="FFFFFF"/>
      </a:lt1>
      <a:dk2>
        <a:srgbClr val="9FD5B8"/>
      </a:dk2>
      <a:lt2>
        <a:srgbClr val="FFFFFF"/>
      </a:lt2>
      <a:accent1>
        <a:srgbClr val="00633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AD41"/>
      </a:hlink>
      <a:folHlink>
        <a:srgbClr val="59AD41"/>
      </a:folHlink>
    </a:clrScheme>
    <a:fontScheme name="U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11676</TotalTime>
  <Words>801</Words>
  <Application>Microsoft Macintosh PowerPoint</Application>
  <PresentationFormat>On-screen Show (4:3)</PresentationFormat>
  <Paragraphs>154</Paragraphs>
  <Slides>23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Calibri</vt:lpstr>
      <vt:lpstr>ＭＳ Ｐゴシック</vt:lpstr>
      <vt:lpstr>Arial</vt:lpstr>
      <vt:lpstr>1_Custom Design</vt:lpstr>
      <vt:lpstr>Custom Design</vt:lpstr>
      <vt:lpstr>Office Theme</vt:lpstr>
      <vt:lpstr>2_Custom Design</vt:lpstr>
      <vt:lpstr>Photo Editor Photo</vt:lpstr>
      <vt:lpstr>Document</vt:lpstr>
      <vt:lpstr>PowerPoint Presentation</vt:lpstr>
      <vt:lpstr>Overview </vt:lpstr>
      <vt:lpstr>Origins of social prescribing…</vt:lpstr>
      <vt:lpstr>Health Inequalities &amp; Social Gradients  &amp; </vt:lpstr>
      <vt:lpstr>What is the role of General Practice?</vt:lpstr>
      <vt:lpstr>Social Prescribing  City and Hackney CCG</vt:lpstr>
      <vt:lpstr>Implementation</vt:lpstr>
      <vt:lpstr>City &amp; Hackney: Three Pilot Consortia</vt:lpstr>
      <vt:lpstr>Referral Criteria</vt:lpstr>
      <vt:lpstr>So what happens when you refer? </vt:lpstr>
      <vt:lpstr>A wide range of options!</vt:lpstr>
      <vt:lpstr>Evaluation </vt:lpstr>
      <vt:lpstr>Qualitative study</vt:lpstr>
      <vt:lpstr>Results from qualitative study</vt:lpstr>
      <vt:lpstr>Prospective cohort study with matched control </vt:lpstr>
      <vt:lpstr>Baseline data from intervention and control  </vt:lpstr>
      <vt:lpstr>Cohort study results at 8 months</vt:lpstr>
      <vt:lpstr>Conclusion from evaluation</vt:lpstr>
      <vt:lpstr>PowerPoint Presentation</vt:lpstr>
      <vt:lpstr>The Future..</vt:lpstr>
      <vt:lpstr>The Future…</vt:lpstr>
      <vt:lpstr>Social Prescribing – great opportunity for partnership working</vt:lpstr>
      <vt:lpstr>PowerPoint Presentation</vt:lpstr>
    </vt:vector>
  </TitlesOfParts>
  <Company>University of East London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SRM</dc:title>
  <dc:creator>Stuart Smith</dc:creator>
  <cp:lastModifiedBy>Microsoft Office User</cp:lastModifiedBy>
  <cp:revision>720</cp:revision>
  <cp:lastPrinted>2016-09-21T10:32:39Z</cp:lastPrinted>
  <dcterms:created xsi:type="dcterms:W3CDTF">2009-05-13T08:54:36Z</dcterms:created>
  <dcterms:modified xsi:type="dcterms:W3CDTF">2016-10-02T19:58:05Z</dcterms:modified>
</cp:coreProperties>
</file>