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77" r:id="rId3"/>
    <p:sldId id="293" r:id="rId4"/>
    <p:sldId id="294" r:id="rId5"/>
    <p:sldId id="280" r:id="rId6"/>
    <p:sldId id="295" r:id="rId7"/>
    <p:sldId id="281" r:id="rId8"/>
    <p:sldId id="282" r:id="rId9"/>
    <p:sldId id="283" r:id="rId10"/>
    <p:sldId id="284" r:id="rId11"/>
    <p:sldId id="291" r:id="rId12"/>
    <p:sldId id="292" r:id="rId13"/>
    <p:sldId id="285" r:id="rId14"/>
    <p:sldId id="286" r:id="rId15"/>
    <p:sldId id="287" r:id="rId16"/>
    <p:sldId id="290" r:id="rId17"/>
    <p:sldId id="288" r:id="rId18"/>
    <p:sldId id="289" r:id="rId1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0099CC"/>
    <a:srgbClr val="FF6600"/>
    <a:srgbClr val="669900"/>
    <a:srgbClr val="CC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4" autoAdjust="0"/>
    <p:restoredTop sz="94660"/>
  </p:normalViewPr>
  <p:slideViewPr>
    <p:cSldViewPr>
      <p:cViewPr varScale="1">
        <p:scale>
          <a:sx n="108" d="100"/>
          <a:sy n="108" d="100"/>
        </p:scale>
        <p:origin x="10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oleObject" Target="file:///C:\Users\Jo\Documents\Current%20Projects\CEEDA\Client%20Files\PLA\2015-2016%20funding\Funding%20Change%202013-2015_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sz="1400"/>
            </a:pPr>
            <a:r>
              <a:rPr lang="en-GB" sz="1400" dirty="0"/>
              <a:t>Elements</a:t>
            </a:r>
            <a:r>
              <a:rPr lang="en-GB" sz="1400" baseline="0" dirty="0"/>
              <a:t> contributing to group based provider costs</a:t>
            </a:r>
            <a:endParaRPr lang="en-GB" sz="1400" dirty="0"/>
          </a:p>
        </c:rich>
      </c:tx>
      <c:layout>
        <c:manualLayout>
          <c:xMode val="edge"/>
          <c:yMode val="edge"/>
          <c:x val="7.5836431226765852E-3"/>
          <c:y val="2.2929594615720056E-2"/>
        </c:manualLayout>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spPr>
              <a:solidFill>
                <a:srgbClr val="92D050"/>
              </a:solidFill>
            </c:spPr>
          </c:dPt>
          <c:dPt>
            <c:idx val="1"/>
            <c:bubble3D val="0"/>
            <c:spPr>
              <a:solidFill>
                <a:srgbClr val="FFFF00"/>
              </a:solidFill>
            </c:spPr>
          </c:dPt>
          <c:dPt>
            <c:idx val="2"/>
            <c:bubble3D val="0"/>
            <c:spPr>
              <a:solidFill>
                <a:srgbClr val="00B0F0"/>
              </a:solidFill>
            </c:spPr>
          </c:dPt>
          <c:dPt>
            <c:idx val="3"/>
            <c:bubble3D val="0"/>
            <c:spPr>
              <a:solidFill>
                <a:schemeClr val="accent6">
                  <a:lumMod val="75000"/>
                </a:schemeClr>
              </a:solidFill>
            </c:spPr>
          </c:dPt>
          <c:dPt>
            <c:idx val="4"/>
            <c:bubble3D val="0"/>
            <c:spPr>
              <a:solidFill>
                <a:srgbClr val="7030A0"/>
              </a:solidFill>
            </c:spPr>
          </c:dPt>
          <c:dPt>
            <c:idx val="5"/>
            <c:bubble3D val="0"/>
            <c:spPr>
              <a:solidFill>
                <a:schemeClr val="accent5">
                  <a:lumMod val="75000"/>
                </a:schemeClr>
              </a:solidFill>
            </c:spPr>
          </c:dPt>
          <c:dLbls>
            <c:spPr>
              <a:noFill/>
              <a:ln>
                <a:noFill/>
              </a:ln>
              <a:effectLst/>
            </c:spPr>
            <c:txPr>
              <a:bodyPr/>
              <a:lstStyle/>
              <a:p>
                <a:pPr>
                  <a:defRPr b="1"/>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Sheet1!$C$6:$C$14</c:f>
              <c:strCache>
                <c:ptCount val="9"/>
                <c:pt idx="0">
                  <c:v>Staff costs</c:v>
                </c:pt>
                <c:pt idx="1">
                  <c:v>Rent/mortgage</c:v>
                </c:pt>
                <c:pt idx="2">
                  <c:v>Materials</c:v>
                </c:pt>
                <c:pt idx="3">
                  <c:v>Admin</c:v>
                </c:pt>
                <c:pt idx="4">
                  <c:v>Utilities</c:v>
                </c:pt>
                <c:pt idx="5">
                  <c:v>Maintenance</c:v>
                </c:pt>
                <c:pt idx="6">
                  <c:v>Rates</c:v>
                </c:pt>
                <c:pt idx="7">
                  <c:v>Insurance</c:v>
                </c:pt>
                <c:pt idx="8">
                  <c:v>Interest</c:v>
                </c:pt>
              </c:strCache>
            </c:strRef>
          </c:cat>
          <c:val>
            <c:numRef>
              <c:f>Sheet1!$D$6:$D$14</c:f>
              <c:numCache>
                <c:formatCode>0%</c:formatCode>
                <c:ptCount val="9"/>
                <c:pt idx="0">
                  <c:v>0.77</c:v>
                </c:pt>
                <c:pt idx="1">
                  <c:v>7.0000000000000007E-2</c:v>
                </c:pt>
                <c:pt idx="2">
                  <c:v>7.0000000000000007E-2</c:v>
                </c:pt>
                <c:pt idx="3">
                  <c:v>0.03</c:v>
                </c:pt>
                <c:pt idx="4">
                  <c:v>0.02</c:v>
                </c:pt>
                <c:pt idx="5">
                  <c:v>0.02</c:v>
                </c:pt>
                <c:pt idx="6">
                  <c:v>0.01</c:v>
                </c:pt>
                <c:pt idx="7">
                  <c:v>0.01</c:v>
                </c:pt>
                <c:pt idx="8">
                  <c:v>0.01</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standard"/>
        <c:varyColors val="0"/>
        <c:ser>
          <c:idx val="0"/>
          <c:order val="0"/>
          <c:tx>
            <c:strRef>
              <c:f>'Price chart'!$C$3</c:f>
              <c:strCache>
                <c:ptCount val="1"/>
                <c:pt idx="0">
                  <c:v>Funded 2yr olds</c:v>
                </c:pt>
              </c:strCache>
            </c:strRef>
          </c:tx>
          <c:invertIfNegative val="0"/>
          <c:dPt>
            <c:idx val="0"/>
            <c:invertIfNegative val="0"/>
            <c:bubble3D val="0"/>
            <c:spPr>
              <a:solidFill>
                <a:schemeClr val="accent5">
                  <a:lumMod val="75000"/>
                </a:schemeClr>
              </a:solidFill>
            </c:spPr>
          </c:dPt>
          <c:dPt>
            <c:idx val="1"/>
            <c:invertIfNegative val="0"/>
            <c:bubble3D val="0"/>
            <c:spPr>
              <a:solidFill>
                <a:schemeClr val="accent5">
                  <a:lumMod val="75000"/>
                </a:schemeClr>
              </a:solidFill>
            </c:spPr>
          </c:dPt>
          <c:dPt>
            <c:idx val="2"/>
            <c:invertIfNegative val="0"/>
            <c:bubble3D val="0"/>
            <c:spPr>
              <a:solidFill>
                <a:schemeClr val="accent5">
                  <a:lumMod val="75000"/>
                </a:schemeClr>
              </a:solidFill>
            </c:spPr>
          </c:dPt>
          <c:dPt>
            <c:idx val="3"/>
            <c:invertIfNegative val="0"/>
            <c:bubble3D val="0"/>
            <c:spPr>
              <a:solidFill>
                <a:schemeClr val="accent5">
                  <a:lumMod val="75000"/>
                </a:schemeClr>
              </a:solidFill>
            </c:spPr>
          </c:dPt>
          <c:dLbls>
            <c:dLbl>
              <c:idx val="0"/>
              <c:layout>
                <c:manualLayout>
                  <c:x val="0"/>
                  <c:y val="-9.0293453724604959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8190083797562414E-3"/>
                  <c:y val="-2.1068472535741158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8188651507499614E-3"/>
                  <c:y val="-9.0293453724604959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9.0950418987812073E-3"/>
                  <c:y val="-2.407825432656132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'Price chart'!$B$4:$B$7</c:f>
              <c:strCache>
                <c:ptCount val="4"/>
                <c:pt idx="0">
                  <c:v>Non-labour overhead</c:v>
                </c:pt>
                <c:pt idx="1">
                  <c:v>Supernumarary labour</c:v>
                </c:pt>
                <c:pt idx="2">
                  <c:v>Out of ratio labour</c:v>
                </c:pt>
                <c:pt idx="3">
                  <c:v>In ratio labour </c:v>
                </c:pt>
              </c:strCache>
            </c:strRef>
          </c:cat>
          <c:val>
            <c:numRef>
              <c:f>'Price chart'!$C$4:$C$7</c:f>
              <c:numCache>
                <c:formatCode>"£"#,##0.00</c:formatCode>
                <c:ptCount val="4"/>
                <c:pt idx="0">
                  <c:v>1.31</c:v>
                </c:pt>
                <c:pt idx="1">
                  <c:v>0.61</c:v>
                </c:pt>
                <c:pt idx="2">
                  <c:v>0.82</c:v>
                </c:pt>
                <c:pt idx="3">
                  <c:v>3.23</c:v>
                </c:pt>
              </c:numCache>
            </c:numRef>
          </c:val>
        </c:ser>
        <c:ser>
          <c:idx val="1"/>
          <c:order val="1"/>
          <c:tx>
            <c:strRef>
              <c:f>'Price chart'!$D$3</c:f>
              <c:strCache>
                <c:ptCount val="1"/>
                <c:pt idx="0">
                  <c:v>Funded 3 &amp; 4 yr olds</c:v>
                </c:pt>
              </c:strCache>
            </c:strRef>
          </c:tx>
          <c:invertIfNegative val="0"/>
          <c:dPt>
            <c:idx val="0"/>
            <c:invertIfNegative val="0"/>
            <c:bubble3D val="0"/>
            <c:spPr>
              <a:solidFill>
                <a:schemeClr val="accent6">
                  <a:lumMod val="75000"/>
                </a:schemeClr>
              </a:solidFill>
            </c:spPr>
          </c:dPt>
          <c:dPt>
            <c:idx val="1"/>
            <c:invertIfNegative val="0"/>
            <c:bubble3D val="0"/>
            <c:spPr>
              <a:solidFill>
                <a:schemeClr val="accent6">
                  <a:lumMod val="75000"/>
                </a:schemeClr>
              </a:solidFill>
            </c:spPr>
          </c:dPt>
          <c:dPt>
            <c:idx val="2"/>
            <c:invertIfNegative val="0"/>
            <c:bubble3D val="0"/>
            <c:spPr>
              <a:solidFill>
                <a:schemeClr val="accent6">
                  <a:lumMod val="75000"/>
                </a:schemeClr>
              </a:solidFill>
            </c:spPr>
          </c:dPt>
          <c:dPt>
            <c:idx val="3"/>
            <c:invertIfNegative val="0"/>
            <c:bubble3D val="0"/>
            <c:spPr>
              <a:solidFill>
                <a:schemeClr val="accent6">
                  <a:lumMod val="75000"/>
                </a:schemeClr>
              </a:solidFill>
            </c:spPr>
          </c:dPt>
          <c:dLbls>
            <c:dLbl>
              <c:idx val="0"/>
              <c:layout>
                <c:manualLayout>
                  <c:x val="1.0914050278537448E-2"/>
                  <c:y val="-1.805869074492104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2733058658293691E-2"/>
                  <c:y val="-2.1068472535741158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7.2760335190249657E-3"/>
                  <c:y val="-2.708803611738148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3.2742150835612348E-2"/>
                  <c:y val="-1.504890895410082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'Price chart'!$B$4:$B$7</c:f>
              <c:strCache>
                <c:ptCount val="4"/>
                <c:pt idx="0">
                  <c:v>Non-labour overhead</c:v>
                </c:pt>
                <c:pt idx="1">
                  <c:v>Supernumarary labour</c:v>
                </c:pt>
                <c:pt idx="2">
                  <c:v>Out of ratio labour</c:v>
                </c:pt>
                <c:pt idx="3">
                  <c:v>In ratio labour </c:v>
                </c:pt>
              </c:strCache>
            </c:strRef>
          </c:cat>
          <c:val>
            <c:numRef>
              <c:f>'Price chart'!$D$4:$D$7</c:f>
              <c:numCache>
                <c:formatCode>"£"#,##0.00</c:formatCode>
                <c:ptCount val="4"/>
                <c:pt idx="0">
                  <c:v>1.1000000000000001</c:v>
                </c:pt>
                <c:pt idx="1">
                  <c:v>0.6</c:v>
                </c:pt>
                <c:pt idx="2">
                  <c:v>0.99</c:v>
                </c:pt>
                <c:pt idx="3">
                  <c:v>1.84</c:v>
                </c:pt>
              </c:numCache>
            </c:numRef>
          </c:val>
        </c:ser>
        <c:dLbls>
          <c:showLegendKey val="0"/>
          <c:showVal val="0"/>
          <c:showCatName val="0"/>
          <c:showSerName val="0"/>
          <c:showPercent val="0"/>
          <c:showBubbleSize val="0"/>
        </c:dLbls>
        <c:gapWidth val="150"/>
        <c:shape val="cylinder"/>
        <c:axId val="55947352"/>
        <c:axId val="55945784"/>
        <c:axId val="38415688"/>
      </c:bar3DChart>
      <c:catAx>
        <c:axId val="55947352"/>
        <c:scaling>
          <c:orientation val="minMax"/>
        </c:scaling>
        <c:delete val="0"/>
        <c:axPos val="b"/>
        <c:numFmt formatCode="General" sourceLinked="0"/>
        <c:majorTickMark val="out"/>
        <c:minorTickMark val="none"/>
        <c:tickLblPos val="nextTo"/>
        <c:txPr>
          <a:bodyPr/>
          <a:lstStyle/>
          <a:p>
            <a:pPr>
              <a:defRPr b="1"/>
            </a:pPr>
            <a:endParaRPr lang="en-US"/>
          </a:p>
        </c:txPr>
        <c:crossAx val="55945784"/>
        <c:crosses val="autoZero"/>
        <c:auto val="1"/>
        <c:lblAlgn val="ctr"/>
        <c:lblOffset val="100"/>
        <c:noMultiLvlLbl val="0"/>
      </c:catAx>
      <c:valAx>
        <c:axId val="55945784"/>
        <c:scaling>
          <c:orientation val="minMax"/>
        </c:scaling>
        <c:delete val="0"/>
        <c:axPos val="l"/>
        <c:majorGridlines/>
        <c:numFmt formatCode="&quot;£&quot;#,##0.00" sourceLinked="1"/>
        <c:majorTickMark val="out"/>
        <c:minorTickMark val="none"/>
        <c:tickLblPos val="nextTo"/>
        <c:crossAx val="55947352"/>
        <c:crosses val="autoZero"/>
        <c:crossBetween val="between"/>
      </c:valAx>
      <c:serAx>
        <c:axId val="38415688"/>
        <c:scaling>
          <c:orientation val="minMax"/>
        </c:scaling>
        <c:delete val="0"/>
        <c:axPos val="b"/>
        <c:majorTickMark val="out"/>
        <c:minorTickMark val="none"/>
        <c:tickLblPos val="nextTo"/>
        <c:txPr>
          <a:bodyPr/>
          <a:lstStyle/>
          <a:p>
            <a:pPr>
              <a:defRPr b="1"/>
            </a:pPr>
            <a:endParaRPr lang="en-US"/>
          </a:p>
        </c:txPr>
        <c:crossAx val="55945784"/>
        <c:crosses val="autoZero"/>
      </c:serAx>
    </c:plotArea>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0.12863054898662052"/>
          <c:y val="0.14507796624747787"/>
          <c:w val="0.70467884520767532"/>
          <c:h val="0.73207994810612453"/>
        </c:manualLayout>
      </c:layout>
      <c:bar3DChart>
        <c:barDir val="col"/>
        <c:grouping val="standard"/>
        <c:varyColors val="0"/>
        <c:ser>
          <c:idx val="0"/>
          <c:order val="0"/>
          <c:tx>
            <c:strRef>
              <c:f>'[Full export V18_23_03.xlsx]OCcupancy chart '!$C$2</c:f>
              <c:strCache>
                <c:ptCount val="1"/>
                <c:pt idx="0">
                  <c:v>Funded 3 &amp; 4 yr olds</c:v>
                </c:pt>
              </c:strCache>
            </c:strRef>
          </c:tx>
          <c:spPr>
            <a:solidFill>
              <a:schemeClr val="accent6">
                <a:lumMod val="75000"/>
              </a:schemeClr>
            </a:solidFill>
          </c:spPr>
          <c:invertIfNegative val="0"/>
          <c:dLbls>
            <c:dLbl>
              <c:idx val="0"/>
              <c:layout>
                <c:manualLayout>
                  <c:x val="0"/>
                  <c:y val="-1.6856300042140712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0224948875255671E-2"/>
                  <c:y val="-1.685630004214082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2.107037505267593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'[Full export V18_23_03.xlsx]OCcupancy chart '!$B$3:$B$5</c:f>
              <c:strCache>
                <c:ptCount val="3"/>
                <c:pt idx="0">
                  <c:v>50% or less</c:v>
                </c:pt>
                <c:pt idx="1">
                  <c:v>51% to 80%</c:v>
                </c:pt>
                <c:pt idx="2">
                  <c:v>81% plus </c:v>
                </c:pt>
              </c:strCache>
            </c:strRef>
          </c:cat>
          <c:val>
            <c:numRef>
              <c:f>'[Full export V18_23_03.xlsx]OCcupancy chart '!$C$3:$C$5</c:f>
              <c:numCache>
                <c:formatCode>"£"#,##0.00</c:formatCode>
                <c:ptCount val="3"/>
                <c:pt idx="0">
                  <c:v>5.89</c:v>
                </c:pt>
                <c:pt idx="1">
                  <c:v>4.6399999999999997</c:v>
                </c:pt>
                <c:pt idx="2">
                  <c:v>4.08</c:v>
                </c:pt>
              </c:numCache>
            </c:numRef>
          </c:val>
        </c:ser>
        <c:ser>
          <c:idx val="1"/>
          <c:order val="1"/>
          <c:tx>
            <c:strRef>
              <c:f>'[Full export V18_23_03.xlsx]OCcupancy chart '!$D$2</c:f>
              <c:strCache>
                <c:ptCount val="1"/>
                <c:pt idx="0">
                  <c:v>Funded 2 yr olds</c:v>
                </c:pt>
              </c:strCache>
            </c:strRef>
          </c:tx>
          <c:spPr>
            <a:solidFill>
              <a:schemeClr val="accent5">
                <a:lumMod val="75000"/>
              </a:schemeClr>
            </a:solidFill>
          </c:spPr>
          <c:invertIfNegative val="0"/>
          <c:dLbls>
            <c:dLbl>
              <c:idx val="0"/>
              <c:layout>
                <c:manualLayout>
                  <c:x val="2.0449897750511249E-2"/>
                  <c:y val="-1.6856300042140768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0449897750511249E-2"/>
                  <c:y val="-1.685630004214075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0224948875255624E-2"/>
                  <c:y val="-1.68563000421407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'[Full export V18_23_03.xlsx]OCcupancy chart '!$B$3:$B$5</c:f>
              <c:strCache>
                <c:ptCount val="3"/>
                <c:pt idx="0">
                  <c:v>50% or less</c:v>
                </c:pt>
                <c:pt idx="1">
                  <c:v>51% to 80%</c:v>
                </c:pt>
                <c:pt idx="2">
                  <c:v>81% plus </c:v>
                </c:pt>
              </c:strCache>
            </c:strRef>
          </c:cat>
          <c:val>
            <c:numRef>
              <c:f>'[Full export V18_23_03.xlsx]OCcupancy chart '!$D$3:$D$5</c:f>
              <c:numCache>
                <c:formatCode>"£"#,##0.00</c:formatCode>
                <c:ptCount val="3"/>
                <c:pt idx="0">
                  <c:v>6.58</c:v>
                </c:pt>
                <c:pt idx="1">
                  <c:v>6.34</c:v>
                </c:pt>
                <c:pt idx="2">
                  <c:v>5.29</c:v>
                </c:pt>
              </c:numCache>
            </c:numRef>
          </c:val>
        </c:ser>
        <c:dLbls>
          <c:showLegendKey val="0"/>
          <c:showVal val="0"/>
          <c:showCatName val="0"/>
          <c:showSerName val="0"/>
          <c:showPercent val="0"/>
          <c:showBubbleSize val="0"/>
        </c:dLbls>
        <c:gapWidth val="150"/>
        <c:shape val="cylinder"/>
        <c:axId val="55948136"/>
        <c:axId val="55948528"/>
        <c:axId val="38416112"/>
      </c:bar3DChart>
      <c:catAx>
        <c:axId val="55948136"/>
        <c:scaling>
          <c:orientation val="minMax"/>
        </c:scaling>
        <c:delete val="0"/>
        <c:axPos val="b"/>
        <c:title>
          <c:tx>
            <c:rich>
              <a:bodyPr/>
              <a:lstStyle/>
              <a:p>
                <a:pPr>
                  <a:defRPr sz="1400"/>
                </a:pPr>
                <a:r>
                  <a:rPr lang="en-US" sz="1400" dirty="0"/>
                  <a:t>Occupancy level</a:t>
                </a:r>
              </a:p>
            </c:rich>
          </c:tx>
          <c:layout>
            <c:manualLayout>
              <c:xMode val="edge"/>
              <c:yMode val="edge"/>
              <c:x val="0.35221681717904357"/>
              <c:y val="0.901689238830094"/>
            </c:manualLayout>
          </c:layout>
          <c:overlay val="0"/>
        </c:title>
        <c:numFmt formatCode="General" sourceLinked="0"/>
        <c:majorTickMark val="out"/>
        <c:minorTickMark val="none"/>
        <c:tickLblPos val="nextTo"/>
        <c:txPr>
          <a:bodyPr/>
          <a:lstStyle/>
          <a:p>
            <a:pPr>
              <a:defRPr sz="1400"/>
            </a:pPr>
            <a:endParaRPr lang="en-US"/>
          </a:p>
        </c:txPr>
        <c:crossAx val="55948528"/>
        <c:crosses val="autoZero"/>
        <c:auto val="1"/>
        <c:lblAlgn val="ctr"/>
        <c:lblOffset val="100"/>
        <c:noMultiLvlLbl val="0"/>
      </c:catAx>
      <c:valAx>
        <c:axId val="55948528"/>
        <c:scaling>
          <c:orientation val="minMax"/>
        </c:scaling>
        <c:delete val="0"/>
        <c:axPos val="l"/>
        <c:majorGridlines/>
        <c:title>
          <c:tx>
            <c:rich>
              <a:bodyPr rot="0" vert="horz"/>
              <a:lstStyle/>
              <a:p>
                <a:pPr>
                  <a:defRPr sz="1400"/>
                </a:pPr>
                <a:r>
                  <a:rPr lang="en-US" sz="1400" dirty="0"/>
                  <a:t>£ per hr</a:t>
                </a:r>
              </a:p>
            </c:rich>
          </c:tx>
          <c:layout>
            <c:manualLayout>
              <c:xMode val="edge"/>
              <c:yMode val="edge"/>
              <c:x val="4.8057623227048839E-2"/>
              <c:y val="0.32519952980134825"/>
            </c:manualLayout>
          </c:layout>
          <c:overlay val="0"/>
        </c:title>
        <c:numFmt formatCode="&quot;£&quot;#,##0.00" sourceLinked="1"/>
        <c:majorTickMark val="out"/>
        <c:minorTickMark val="none"/>
        <c:tickLblPos val="nextTo"/>
        <c:txPr>
          <a:bodyPr/>
          <a:lstStyle/>
          <a:p>
            <a:pPr>
              <a:defRPr sz="900"/>
            </a:pPr>
            <a:endParaRPr lang="en-US"/>
          </a:p>
        </c:txPr>
        <c:crossAx val="55948136"/>
        <c:crosses val="autoZero"/>
        <c:crossBetween val="between"/>
      </c:valAx>
      <c:serAx>
        <c:axId val="38416112"/>
        <c:scaling>
          <c:orientation val="minMax"/>
        </c:scaling>
        <c:delete val="0"/>
        <c:axPos val="b"/>
        <c:majorTickMark val="out"/>
        <c:minorTickMark val="none"/>
        <c:tickLblPos val="nextTo"/>
        <c:crossAx val="55948528"/>
        <c:crosses val="autoZero"/>
      </c:serAx>
    </c:plotArea>
    <c:plotVisOnly val="1"/>
    <c:dispBlanksAs val="gap"/>
    <c:showDLblsOverMax val="0"/>
  </c:chart>
  <c:spPr>
    <a:ln>
      <a:noFill/>
    </a:ln>
  </c:spPr>
  <c:txPr>
    <a:bodyPr/>
    <a:lstStyle/>
    <a:p>
      <a:pPr>
        <a:defRPr sz="9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barChart>
        <c:barDir val="bar"/>
        <c:grouping val="percentStacked"/>
        <c:varyColors val="0"/>
        <c:ser>
          <c:idx val="0"/>
          <c:order val="0"/>
          <c:tx>
            <c:strRef>
              <c:f>'[Full export V18_23_03.xlsx]Patterns of use chart'!$S$27</c:f>
              <c:strCache>
                <c:ptCount val="1"/>
                <c:pt idx="0">
                  <c:v>Funded only</c:v>
                </c:pt>
              </c:strCache>
            </c:strRef>
          </c:tx>
          <c:spPr>
            <a:solidFill>
              <a:schemeClr val="accent5">
                <a:lumMod val="75000"/>
              </a:schemeClr>
            </a:solidFill>
          </c:spPr>
          <c:invertIfNegative val="0"/>
          <c:dLbls>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'[Full export V18_23_03.xlsx]Patterns of use chart'!$T$26:$U$26</c:f>
              <c:strCache>
                <c:ptCount val="2"/>
                <c:pt idx="0">
                  <c:v>Funded 2yr olds</c:v>
                </c:pt>
                <c:pt idx="1">
                  <c:v>Funded 3 &amp; 4 yr olds</c:v>
                </c:pt>
              </c:strCache>
            </c:strRef>
          </c:cat>
          <c:val>
            <c:numRef>
              <c:f>'[Full export V18_23_03.xlsx]Patterns of use chart'!$T$27:$U$27</c:f>
              <c:numCache>
                <c:formatCode>0%</c:formatCode>
                <c:ptCount val="2"/>
                <c:pt idx="0">
                  <c:v>0.83</c:v>
                </c:pt>
                <c:pt idx="1">
                  <c:v>0.52</c:v>
                </c:pt>
              </c:numCache>
            </c:numRef>
          </c:val>
        </c:ser>
        <c:ser>
          <c:idx val="1"/>
          <c:order val="1"/>
          <c:tx>
            <c:strRef>
              <c:f>'[Full export V18_23_03.xlsx]Patterns of use chart'!$S$28</c:f>
              <c:strCache>
                <c:ptCount val="1"/>
                <c:pt idx="0">
                  <c:v>Mixed </c:v>
                </c:pt>
              </c:strCache>
            </c:strRef>
          </c:tx>
          <c:spPr>
            <a:solidFill>
              <a:schemeClr val="accent6">
                <a:lumMod val="75000"/>
              </a:schemeClr>
            </a:solidFill>
          </c:spPr>
          <c:invertIfNegative val="0"/>
          <c:dLbls>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'[Full export V18_23_03.xlsx]Patterns of use chart'!$T$26:$U$26</c:f>
              <c:strCache>
                <c:ptCount val="2"/>
                <c:pt idx="0">
                  <c:v>Funded 2yr olds</c:v>
                </c:pt>
                <c:pt idx="1">
                  <c:v>Funded 3 &amp; 4 yr olds</c:v>
                </c:pt>
              </c:strCache>
            </c:strRef>
          </c:cat>
          <c:val>
            <c:numRef>
              <c:f>'[Full export V18_23_03.xlsx]Patterns of use chart'!$T$28:$U$28</c:f>
              <c:numCache>
                <c:formatCode>0%</c:formatCode>
                <c:ptCount val="2"/>
                <c:pt idx="0">
                  <c:v>0.17</c:v>
                </c:pt>
                <c:pt idx="1">
                  <c:v>0.48</c:v>
                </c:pt>
              </c:numCache>
            </c:numRef>
          </c:val>
        </c:ser>
        <c:dLbls>
          <c:showLegendKey val="0"/>
          <c:showVal val="0"/>
          <c:showCatName val="0"/>
          <c:showSerName val="0"/>
          <c:showPercent val="0"/>
          <c:showBubbleSize val="0"/>
        </c:dLbls>
        <c:gapWidth val="150"/>
        <c:overlap val="100"/>
        <c:axId val="55949312"/>
        <c:axId val="55949704"/>
      </c:barChart>
      <c:catAx>
        <c:axId val="55949312"/>
        <c:scaling>
          <c:orientation val="minMax"/>
        </c:scaling>
        <c:delete val="0"/>
        <c:axPos val="l"/>
        <c:numFmt formatCode="General" sourceLinked="0"/>
        <c:majorTickMark val="out"/>
        <c:minorTickMark val="none"/>
        <c:tickLblPos val="nextTo"/>
        <c:txPr>
          <a:bodyPr/>
          <a:lstStyle/>
          <a:p>
            <a:pPr>
              <a:defRPr sz="1600"/>
            </a:pPr>
            <a:endParaRPr lang="en-US"/>
          </a:p>
        </c:txPr>
        <c:crossAx val="55949704"/>
        <c:crosses val="autoZero"/>
        <c:auto val="1"/>
        <c:lblAlgn val="ctr"/>
        <c:lblOffset val="100"/>
        <c:noMultiLvlLbl val="0"/>
      </c:catAx>
      <c:valAx>
        <c:axId val="55949704"/>
        <c:scaling>
          <c:orientation val="minMax"/>
        </c:scaling>
        <c:delete val="0"/>
        <c:axPos val="b"/>
        <c:majorGridlines/>
        <c:numFmt formatCode="0%" sourceLinked="1"/>
        <c:majorTickMark val="out"/>
        <c:minorTickMark val="none"/>
        <c:tickLblPos val="nextTo"/>
        <c:txPr>
          <a:bodyPr/>
          <a:lstStyle/>
          <a:p>
            <a:pPr>
              <a:defRPr sz="1200"/>
            </a:pPr>
            <a:endParaRPr lang="en-US"/>
          </a:p>
        </c:txPr>
        <c:crossAx val="55949312"/>
        <c:crosses val="autoZero"/>
        <c:crossBetween val="between"/>
      </c:valAx>
    </c:plotArea>
    <c:legend>
      <c:legendPos val="r"/>
      <c:overlay val="0"/>
      <c:txPr>
        <a:bodyPr/>
        <a:lstStyle/>
        <a:p>
          <a:pPr>
            <a:defRPr sz="2000"/>
          </a:pPr>
          <a:endParaRPr lang="en-US"/>
        </a:p>
      </c:txPr>
    </c:legend>
    <c:plotVisOnly val="1"/>
    <c:dispBlanksAs val="gap"/>
    <c:showDLblsOverMax val="0"/>
  </c:chart>
  <c:spPr>
    <a:ln>
      <a:noFill/>
    </a:ln>
  </c:spPr>
  <c:txPr>
    <a:bodyPr/>
    <a:lstStyle/>
    <a:p>
      <a:pPr>
        <a:defRPr sz="9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Charts!$A$2</c:f>
              <c:strCache>
                <c:ptCount val="1"/>
                <c:pt idx="0">
                  <c:v>Funding increased</c:v>
                </c:pt>
              </c:strCache>
            </c:strRef>
          </c:tx>
          <c:spPr>
            <a:solidFill>
              <a:srgbClr val="0099CC"/>
            </a:solidFill>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Charts!$B$1:$C$1</c:f>
              <c:strCache>
                <c:ptCount val="2"/>
                <c:pt idx="0">
                  <c:v>3 to 4  yrs </c:v>
                </c:pt>
                <c:pt idx="1">
                  <c:v>2 yrs</c:v>
                </c:pt>
              </c:strCache>
            </c:strRef>
          </c:cat>
          <c:val>
            <c:numRef>
              <c:f>Charts!$B$2:$C$2</c:f>
              <c:numCache>
                <c:formatCode>0%</c:formatCode>
                <c:ptCount val="2"/>
                <c:pt idx="0">
                  <c:v>0.52631578947368418</c:v>
                </c:pt>
                <c:pt idx="1">
                  <c:v>0.13815789473684212</c:v>
                </c:pt>
              </c:numCache>
            </c:numRef>
          </c:val>
        </c:ser>
        <c:ser>
          <c:idx val="1"/>
          <c:order val="1"/>
          <c:tx>
            <c:strRef>
              <c:f>Charts!$A$3</c:f>
              <c:strCache>
                <c:ptCount val="1"/>
                <c:pt idx="0">
                  <c:v>Funding frozen</c:v>
                </c:pt>
              </c:strCache>
            </c:strRef>
          </c:tx>
          <c:spPr>
            <a:solidFill>
              <a:srgbClr val="FF6600"/>
            </a:solidFill>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Charts!$B$1:$C$1</c:f>
              <c:strCache>
                <c:ptCount val="2"/>
                <c:pt idx="0">
                  <c:v>3 to 4  yrs </c:v>
                </c:pt>
                <c:pt idx="1">
                  <c:v>2 yrs</c:v>
                </c:pt>
              </c:strCache>
            </c:strRef>
          </c:cat>
          <c:val>
            <c:numRef>
              <c:f>Charts!$B$3:$C$3</c:f>
              <c:numCache>
                <c:formatCode>0%</c:formatCode>
                <c:ptCount val="2"/>
                <c:pt idx="0">
                  <c:v>0.18421052631578946</c:v>
                </c:pt>
                <c:pt idx="1">
                  <c:v>0.5</c:v>
                </c:pt>
              </c:numCache>
            </c:numRef>
          </c:val>
        </c:ser>
        <c:ser>
          <c:idx val="2"/>
          <c:order val="2"/>
          <c:tx>
            <c:strRef>
              <c:f>Charts!$A$4</c:f>
              <c:strCache>
                <c:ptCount val="1"/>
                <c:pt idx="0">
                  <c:v>Funding decreased </c:v>
                </c:pt>
              </c:strCache>
            </c:strRef>
          </c:tx>
          <c:spPr>
            <a:solidFill>
              <a:srgbClr val="FF0000"/>
            </a:solidFill>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Charts!$B$1:$C$1</c:f>
              <c:strCache>
                <c:ptCount val="2"/>
                <c:pt idx="0">
                  <c:v>3 to 4  yrs </c:v>
                </c:pt>
                <c:pt idx="1">
                  <c:v>2 yrs</c:v>
                </c:pt>
              </c:strCache>
            </c:strRef>
          </c:cat>
          <c:val>
            <c:numRef>
              <c:f>Charts!$B$4:$C$4</c:f>
              <c:numCache>
                <c:formatCode>0%</c:formatCode>
                <c:ptCount val="2"/>
                <c:pt idx="0">
                  <c:v>0.27631578947368424</c:v>
                </c:pt>
                <c:pt idx="1">
                  <c:v>0.14473684210526316</c:v>
                </c:pt>
              </c:numCache>
            </c:numRef>
          </c:val>
        </c:ser>
        <c:ser>
          <c:idx val="3"/>
          <c:order val="3"/>
          <c:tx>
            <c:strRef>
              <c:f>Charts!$A$5</c:f>
              <c:strCache>
                <c:ptCount val="1"/>
                <c:pt idx="0">
                  <c:v>Figures unavailable </c:v>
                </c:pt>
              </c:strCache>
            </c:strRef>
          </c:tx>
          <c:spPr>
            <a:solidFill>
              <a:schemeClr val="bg1">
                <a:lumMod val="65000"/>
              </a:schemeClr>
            </a:solidFill>
          </c:spPr>
          <c:invertIfNegative val="0"/>
          <c:dLbls>
            <c:dLbl>
              <c:idx val="0"/>
              <c:layout>
                <c:manualLayout>
                  <c:x val="2.0253162762602278E-2"/>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Charts!$B$1:$C$1</c:f>
              <c:strCache>
                <c:ptCount val="2"/>
                <c:pt idx="0">
                  <c:v>3 to 4  yrs </c:v>
                </c:pt>
                <c:pt idx="1">
                  <c:v>2 yrs</c:v>
                </c:pt>
              </c:strCache>
            </c:strRef>
          </c:cat>
          <c:val>
            <c:numRef>
              <c:f>Charts!$B$5:$C$5</c:f>
              <c:numCache>
                <c:formatCode>0%</c:formatCode>
                <c:ptCount val="2"/>
                <c:pt idx="0">
                  <c:v>1.3157894736842105E-2</c:v>
                </c:pt>
                <c:pt idx="1">
                  <c:v>0.21710526315789475</c:v>
                </c:pt>
              </c:numCache>
            </c:numRef>
          </c:val>
        </c:ser>
        <c:dLbls>
          <c:showLegendKey val="0"/>
          <c:showVal val="1"/>
          <c:showCatName val="0"/>
          <c:showSerName val="0"/>
          <c:showPercent val="0"/>
          <c:showBubbleSize val="0"/>
        </c:dLbls>
        <c:gapWidth val="150"/>
        <c:shape val="cylinder"/>
        <c:axId val="58457448"/>
        <c:axId val="58457840"/>
        <c:axId val="0"/>
      </c:bar3DChart>
      <c:catAx>
        <c:axId val="58457448"/>
        <c:scaling>
          <c:orientation val="minMax"/>
        </c:scaling>
        <c:delete val="0"/>
        <c:axPos val="l"/>
        <c:numFmt formatCode="General" sourceLinked="0"/>
        <c:majorTickMark val="out"/>
        <c:minorTickMark val="none"/>
        <c:tickLblPos val="nextTo"/>
        <c:txPr>
          <a:bodyPr/>
          <a:lstStyle/>
          <a:p>
            <a:pPr>
              <a:defRPr b="1"/>
            </a:pPr>
            <a:endParaRPr lang="en-US"/>
          </a:p>
        </c:txPr>
        <c:crossAx val="58457840"/>
        <c:crosses val="autoZero"/>
        <c:auto val="1"/>
        <c:lblAlgn val="ctr"/>
        <c:lblOffset val="100"/>
        <c:noMultiLvlLbl val="0"/>
      </c:catAx>
      <c:valAx>
        <c:axId val="58457840"/>
        <c:scaling>
          <c:orientation val="minMax"/>
        </c:scaling>
        <c:delete val="0"/>
        <c:axPos val="b"/>
        <c:majorGridlines/>
        <c:numFmt formatCode="0%" sourceLinked="1"/>
        <c:majorTickMark val="out"/>
        <c:minorTickMark val="none"/>
        <c:tickLblPos val="nextTo"/>
        <c:crossAx val="58457448"/>
        <c:crosses val="autoZero"/>
        <c:crossBetween val="between"/>
      </c:valAx>
    </c:plotArea>
    <c:legend>
      <c:legendPos val="r"/>
      <c:overlay val="0"/>
    </c:legend>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0FB1AB-3148-4043-B8EB-AFA2392BB2C7}" type="datetimeFigureOut">
              <a:rPr lang="en-GB" smtClean="0"/>
              <a:t>29/04/2015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546E92-03FE-488A-8DB2-8D864E483E67}" type="slidenum">
              <a:rPr lang="en-GB" smtClean="0"/>
              <a:t>‹#›</a:t>
            </a:fld>
            <a:endParaRPr lang="en-GB" dirty="0"/>
          </a:p>
        </p:txBody>
      </p:sp>
    </p:spTree>
    <p:extLst>
      <p:ext uri="{BB962C8B-B14F-4D97-AF65-F5344CB8AC3E}">
        <p14:creationId xmlns:p14="http://schemas.microsoft.com/office/powerpoint/2010/main" val="2968438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Random sample </a:t>
            </a:r>
          </a:p>
          <a:p>
            <a:r>
              <a:rPr lang="en-GB" baseline="0" dirty="0" smtClean="0"/>
              <a:t>Recipe – with consistent ingredients – how they are mixed up – and what it produces in the end. To date, research had lacked one or more of these stages </a:t>
            </a:r>
          </a:p>
          <a:p>
            <a:endParaRPr lang="en-GB" baseline="0" dirty="0" smtClean="0"/>
          </a:p>
        </p:txBody>
      </p:sp>
      <p:sp>
        <p:nvSpPr>
          <p:cNvPr id="4" name="Slide Number Placeholder 3"/>
          <p:cNvSpPr>
            <a:spLocks noGrp="1"/>
          </p:cNvSpPr>
          <p:nvPr>
            <p:ph type="sldNum" sz="quarter" idx="10"/>
          </p:nvPr>
        </p:nvSpPr>
        <p:spPr/>
        <p:txBody>
          <a:bodyPr/>
          <a:lstStyle/>
          <a:p>
            <a:fld id="{F3546E92-03FE-488A-8DB2-8D864E483E67}" type="slidenum">
              <a:rPr lang="en-GB" smtClean="0"/>
              <a:t>5</a:t>
            </a:fld>
            <a:endParaRPr lang="en-GB" dirty="0"/>
          </a:p>
        </p:txBody>
      </p:sp>
    </p:spTree>
    <p:extLst>
      <p:ext uri="{BB962C8B-B14F-4D97-AF65-F5344CB8AC3E}">
        <p14:creationId xmlns:p14="http://schemas.microsoft.com/office/powerpoint/2010/main" val="4274154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546E92-03FE-488A-8DB2-8D864E483E67}" type="slidenum">
              <a:rPr lang="en-GB" smtClean="0"/>
              <a:t>11</a:t>
            </a:fld>
            <a:endParaRPr lang="en-GB" dirty="0"/>
          </a:p>
        </p:txBody>
      </p:sp>
    </p:spTree>
    <p:extLst>
      <p:ext uri="{BB962C8B-B14F-4D97-AF65-F5344CB8AC3E}">
        <p14:creationId xmlns:p14="http://schemas.microsoft.com/office/powerpoint/2010/main" val="2052075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Tower Hamlets went from £4.85 to £2.93 for 3 to 4 yr olds = -£1.92</a:t>
            </a:r>
          </a:p>
          <a:p>
            <a:r>
              <a:rPr lang="en-GB" dirty="0" smtClean="0"/>
              <a:t>Suffolk went from £3.66 to £4.23 for 3 to 4 yr olds = +0.58</a:t>
            </a:r>
          </a:p>
          <a:p>
            <a:endParaRPr lang="en-GB" dirty="0"/>
          </a:p>
          <a:p>
            <a:r>
              <a:rPr lang="en-GB" dirty="0" smtClean="0"/>
              <a:t>Bury went from £6.94 to £4.90 for funded 2s = -£2.04</a:t>
            </a:r>
          </a:p>
          <a:p>
            <a:r>
              <a:rPr lang="en-GB" dirty="0" smtClean="0"/>
              <a:t>Shropshire went from £2.94 to £4.96 funded 2s = +£2.02</a:t>
            </a:r>
          </a:p>
          <a:p>
            <a:endParaRPr lang="en-GB" dirty="0"/>
          </a:p>
          <a:p>
            <a:endParaRPr lang="en-GB" dirty="0"/>
          </a:p>
        </p:txBody>
      </p:sp>
      <p:sp>
        <p:nvSpPr>
          <p:cNvPr id="4" name="Slide Number Placeholder 3"/>
          <p:cNvSpPr>
            <a:spLocks noGrp="1"/>
          </p:cNvSpPr>
          <p:nvPr>
            <p:ph type="sldNum" sz="quarter" idx="10"/>
          </p:nvPr>
        </p:nvSpPr>
        <p:spPr/>
        <p:txBody>
          <a:bodyPr/>
          <a:lstStyle/>
          <a:p>
            <a:fld id="{F3546E92-03FE-488A-8DB2-8D864E483E67}" type="slidenum">
              <a:rPr lang="en-GB" smtClean="0"/>
              <a:t>14</a:t>
            </a:fld>
            <a:endParaRPr lang="en-GB" dirty="0"/>
          </a:p>
        </p:txBody>
      </p:sp>
    </p:spTree>
    <p:extLst>
      <p:ext uri="{BB962C8B-B14F-4D97-AF65-F5344CB8AC3E}">
        <p14:creationId xmlns:p14="http://schemas.microsoft.com/office/powerpoint/2010/main" val="519164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Section</a:t>
            </a:r>
            <a:r>
              <a:rPr lang="en-GB" baseline="0" dirty="0" smtClean="0"/>
              <a:t> 251 returns due by 31</a:t>
            </a:r>
            <a:r>
              <a:rPr lang="en-GB" baseline="30000" dirty="0" smtClean="0"/>
              <a:t>st</a:t>
            </a:r>
            <a:r>
              <a:rPr lang="en-GB" baseline="0" dirty="0" smtClean="0"/>
              <a:t> March 2015 – not collated for some time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We do know EYPP will be introduced</a:t>
            </a:r>
            <a:r>
              <a:rPr lang="en-GB" baseline="0" dirty="0" smtClean="0"/>
              <a:t> </a:t>
            </a:r>
          </a:p>
          <a:p>
            <a:r>
              <a:rPr lang="en-GB" baseline="0" dirty="0" smtClean="0"/>
              <a:t>Funding shifted to participation for 2s with downward trend on funding levels likely to continue </a:t>
            </a:r>
          </a:p>
          <a:p>
            <a:r>
              <a:rPr lang="en-GB" baseline="0" dirty="0" smtClean="0"/>
              <a:t>Experience in the room?</a:t>
            </a:r>
          </a:p>
        </p:txBody>
      </p:sp>
      <p:sp>
        <p:nvSpPr>
          <p:cNvPr id="4" name="Slide Number Placeholder 3"/>
          <p:cNvSpPr>
            <a:spLocks noGrp="1"/>
          </p:cNvSpPr>
          <p:nvPr>
            <p:ph type="sldNum" sz="quarter" idx="10"/>
          </p:nvPr>
        </p:nvSpPr>
        <p:spPr/>
        <p:txBody>
          <a:bodyPr/>
          <a:lstStyle/>
          <a:p>
            <a:fld id="{F3546E92-03FE-488A-8DB2-8D864E483E67}" type="slidenum">
              <a:rPr lang="en-GB" smtClean="0"/>
              <a:t>15</a:t>
            </a:fld>
            <a:endParaRPr lang="en-GB" dirty="0"/>
          </a:p>
        </p:txBody>
      </p:sp>
    </p:spTree>
    <p:extLst>
      <p:ext uri="{BB962C8B-B14F-4D97-AF65-F5344CB8AC3E}">
        <p14:creationId xmlns:p14="http://schemas.microsoft.com/office/powerpoint/2010/main" val="3899310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Recent</a:t>
            </a:r>
            <a:r>
              <a:rPr lang="en-GB" baseline="0" dirty="0" smtClean="0"/>
              <a:t> consultation around reform of Schools funding block of DSG called for reform of all 3 blocks</a:t>
            </a:r>
          </a:p>
          <a:p>
            <a:r>
              <a:rPr lang="en-GB" baseline="0" dirty="0" smtClean="0"/>
              <a:t>Research underway to inform High Needs Block</a:t>
            </a:r>
          </a:p>
          <a:p>
            <a:r>
              <a:rPr lang="en-GB" baseline="0" dirty="0" smtClean="0"/>
              <a:t>Unclear how Early Years Block will be addressed </a:t>
            </a:r>
            <a:endParaRPr lang="en-GB" dirty="0"/>
          </a:p>
        </p:txBody>
      </p:sp>
      <p:sp>
        <p:nvSpPr>
          <p:cNvPr id="4" name="Slide Number Placeholder 3"/>
          <p:cNvSpPr>
            <a:spLocks noGrp="1"/>
          </p:cNvSpPr>
          <p:nvPr>
            <p:ph type="sldNum" sz="quarter" idx="10"/>
          </p:nvPr>
        </p:nvSpPr>
        <p:spPr/>
        <p:txBody>
          <a:bodyPr/>
          <a:lstStyle/>
          <a:p>
            <a:fld id="{F3546E92-03FE-488A-8DB2-8D864E483E67}" type="slidenum">
              <a:rPr lang="en-GB" smtClean="0"/>
              <a:t>16</a:t>
            </a:fld>
            <a:endParaRPr lang="en-GB" dirty="0"/>
          </a:p>
        </p:txBody>
      </p:sp>
    </p:spTree>
    <p:extLst>
      <p:ext uri="{BB962C8B-B14F-4D97-AF65-F5344CB8AC3E}">
        <p14:creationId xmlns:p14="http://schemas.microsoft.com/office/powerpoint/2010/main" val="2724970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546E92-03FE-488A-8DB2-8D864E483E67}" type="slidenum">
              <a:rPr lang="en-GB" smtClean="0"/>
              <a:t>18</a:t>
            </a:fld>
            <a:endParaRPr lang="en-GB" dirty="0"/>
          </a:p>
        </p:txBody>
      </p:sp>
    </p:spTree>
    <p:extLst>
      <p:ext uri="{BB962C8B-B14F-4D97-AF65-F5344CB8AC3E}">
        <p14:creationId xmlns:p14="http://schemas.microsoft.com/office/powerpoint/2010/main" val="157334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dirty="0"/>
              <a:t>Strategic Partner </a:t>
            </a:r>
          </a:p>
        </p:txBody>
      </p:sp>
    </p:spTree>
    <p:extLst>
      <p:ext uri="{BB962C8B-B14F-4D97-AF65-F5344CB8AC3E}">
        <p14:creationId xmlns:p14="http://schemas.microsoft.com/office/powerpoint/2010/main" val="308942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dirty="0"/>
              <a:t>Strategic Partner </a:t>
            </a:r>
          </a:p>
        </p:txBody>
      </p:sp>
    </p:spTree>
    <p:extLst>
      <p:ext uri="{BB962C8B-B14F-4D97-AF65-F5344CB8AC3E}">
        <p14:creationId xmlns:p14="http://schemas.microsoft.com/office/powerpoint/2010/main" val="3722133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dirty="0"/>
              <a:t>Strategic Partner </a:t>
            </a:r>
          </a:p>
        </p:txBody>
      </p:sp>
    </p:spTree>
    <p:extLst>
      <p:ext uri="{BB962C8B-B14F-4D97-AF65-F5344CB8AC3E}">
        <p14:creationId xmlns:p14="http://schemas.microsoft.com/office/powerpoint/2010/main" val="336329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39013" y="117475"/>
            <a:ext cx="168751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891747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dirty="0"/>
              <a:t>Strategic Partner </a:t>
            </a:r>
          </a:p>
        </p:txBody>
      </p:sp>
    </p:spTree>
    <p:extLst>
      <p:ext uri="{BB962C8B-B14F-4D97-AF65-F5344CB8AC3E}">
        <p14:creationId xmlns:p14="http://schemas.microsoft.com/office/powerpoint/2010/main" val="3717285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endParaRPr lang="en-GB" dirty="0"/>
          </a:p>
        </p:txBody>
      </p:sp>
      <p:sp>
        <p:nvSpPr>
          <p:cNvPr id="6" name="Footer Placeholder 5"/>
          <p:cNvSpPr>
            <a:spLocks noGrp="1"/>
          </p:cNvSpPr>
          <p:nvPr>
            <p:ph type="ftr" sz="quarter" idx="11"/>
          </p:nvPr>
        </p:nvSpPr>
        <p:spPr/>
        <p:txBody>
          <a:bodyPr/>
          <a:lstStyle>
            <a:lvl1pPr>
              <a:defRPr/>
            </a:lvl1pPr>
          </a:lstStyle>
          <a:p>
            <a:pPr>
              <a:defRPr/>
            </a:pPr>
            <a:r>
              <a:rPr lang="en-GB" dirty="0"/>
              <a:t>Strategic Partner </a:t>
            </a:r>
          </a:p>
        </p:txBody>
      </p:sp>
    </p:spTree>
    <p:extLst>
      <p:ext uri="{BB962C8B-B14F-4D97-AF65-F5344CB8AC3E}">
        <p14:creationId xmlns:p14="http://schemas.microsoft.com/office/powerpoint/2010/main" val="2364233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endParaRPr lang="en-GB" dirty="0"/>
          </a:p>
        </p:txBody>
      </p:sp>
      <p:sp>
        <p:nvSpPr>
          <p:cNvPr id="8" name="Footer Placeholder 7"/>
          <p:cNvSpPr>
            <a:spLocks noGrp="1"/>
          </p:cNvSpPr>
          <p:nvPr>
            <p:ph type="ftr" sz="quarter" idx="11"/>
          </p:nvPr>
        </p:nvSpPr>
        <p:spPr/>
        <p:txBody>
          <a:bodyPr/>
          <a:lstStyle>
            <a:lvl1pPr>
              <a:defRPr/>
            </a:lvl1pPr>
          </a:lstStyle>
          <a:p>
            <a:pPr>
              <a:defRPr/>
            </a:pPr>
            <a:r>
              <a:rPr lang="en-GB" dirty="0"/>
              <a:t>Strategic Partner </a:t>
            </a:r>
          </a:p>
        </p:txBody>
      </p:sp>
    </p:spTree>
    <p:extLst>
      <p:ext uri="{BB962C8B-B14F-4D97-AF65-F5344CB8AC3E}">
        <p14:creationId xmlns:p14="http://schemas.microsoft.com/office/powerpoint/2010/main" val="238500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endParaRPr lang="en-GB" dirty="0"/>
          </a:p>
        </p:txBody>
      </p:sp>
      <p:sp>
        <p:nvSpPr>
          <p:cNvPr id="4" name="Footer Placeholder 3"/>
          <p:cNvSpPr>
            <a:spLocks noGrp="1"/>
          </p:cNvSpPr>
          <p:nvPr>
            <p:ph type="ftr" sz="quarter" idx="11"/>
          </p:nvPr>
        </p:nvSpPr>
        <p:spPr/>
        <p:txBody>
          <a:bodyPr/>
          <a:lstStyle>
            <a:lvl1pPr>
              <a:defRPr/>
            </a:lvl1pPr>
          </a:lstStyle>
          <a:p>
            <a:pPr>
              <a:defRPr/>
            </a:pPr>
            <a:r>
              <a:rPr lang="en-GB" dirty="0"/>
              <a:t>Strategic Partner </a:t>
            </a:r>
          </a:p>
        </p:txBody>
      </p:sp>
    </p:spTree>
    <p:extLst>
      <p:ext uri="{BB962C8B-B14F-4D97-AF65-F5344CB8AC3E}">
        <p14:creationId xmlns:p14="http://schemas.microsoft.com/office/powerpoint/2010/main" val="37267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dirty="0"/>
          </a:p>
        </p:txBody>
      </p:sp>
      <p:sp>
        <p:nvSpPr>
          <p:cNvPr id="3" name="Footer Placeholder 2"/>
          <p:cNvSpPr>
            <a:spLocks noGrp="1"/>
          </p:cNvSpPr>
          <p:nvPr>
            <p:ph type="ftr" sz="quarter" idx="11"/>
          </p:nvPr>
        </p:nvSpPr>
        <p:spPr/>
        <p:txBody>
          <a:bodyPr/>
          <a:lstStyle>
            <a:lvl1pPr>
              <a:defRPr/>
            </a:lvl1pPr>
          </a:lstStyle>
          <a:p>
            <a:pPr>
              <a:defRPr/>
            </a:pPr>
            <a:r>
              <a:rPr lang="en-GB" dirty="0"/>
              <a:t>Strategic Partner </a:t>
            </a:r>
          </a:p>
        </p:txBody>
      </p:sp>
    </p:spTree>
    <p:extLst>
      <p:ext uri="{BB962C8B-B14F-4D97-AF65-F5344CB8AC3E}">
        <p14:creationId xmlns:p14="http://schemas.microsoft.com/office/powerpoint/2010/main" val="1060559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dirty="0"/>
          </a:p>
        </p:txBody>
      </p:sp>
      <p:sp>
        <p:nvSpPr>
          <p:cNvPr id="6" name="Footer Placeholder 5"/>
          <p:cNvSpPr>
            <a:spLocks noGrp="1"/>
          </p:cNvSpPr>
          <p:nvPr>
            <p:ph type="ftr" sz="quarter" idx="11"/>
          </p:nvPr>
        </p:nvSpPr>
        <p:spPr/>
        <p:txBody>
          <a:bodyPr/>
          <a:lstStyle>
            <a:lvl1pPr>
              <a:defRPr/>
            </a:lvl1pPr>
          </a:lstStyle>
          <a:p>
            <a:pPr>
              <a:defRPr/>
            </a:pPr>
            <a:r>
              <a:rPr lang="en-GB" dirty="0"/>
              <a:t>Strategic Partner </a:t>
            </a:r>
          </a:p>
        </p:txBody>
      </p:sp>
    </p:spTree>
    <p:extLst>
      <p:ext uri="{BB962C8B-B14F-4D97-AF65-F5344CB8AC3E}">
        <p14:creationId xmlns:p14="http://schemas.microsoft.com/office/powerpoint/2010/main" val="1605845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dirty="0"/>
          </a:p>
        </p:txBody>
      </p:sp>
      <p:sp>
        <p:nvSpPr>
          <p:cNvPr id="6" name="Footer Placeholder 5"/>
          <p:cNvSpPr>
            <a:spLocks noGrp="1"/>
          </p:cNvSpPr>
          <p:nvPr>
            <p:ph type="ftr" sz="quarter" idx="11"/>
          </p:nvPr>
        </p:nvSpPr>
        <p:spPr/>
        <p:txBody>
          <a:bodyPr/>
          <a:lstStyle>
            <a:lvl1pPr>
              <a:defRPr/>
            </a:lvl1pPr>
          </a:lstStyle>
          <a:p>
            <a:pPr>
              <a:defRPr/>
            </a:pPr>
            <a:r>
              <a:rPr lang="en-GB" dirty="0"/>
              <a:t>Strategic Partner </a:t>
            </a:r>
          </a:p>
        </p:txBody>
      </p:sp>
    </p:spTree>
    <p:extLst>
      <p:ext uri="{BB962C8B-B14F-4D97-AF65-F5344CB8AC3E}">
        <p14:creationId xmlns:p14="http://schemas.microsoft.com/office/powerpoint/2010/main" val="251087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dirty="0"/>
          </a:p>
        </p:txBody>
      </p:sp>
      <p:sp>
        <p:nvSpPr>
          <p:cNvPr id="1029" name="Rectangle 5"/>
          <p:cNvSpPr>
            <a:spLocks noGrp="1" noChangeArrowheads="1"/>
          </p:cNvSpPr>
          <p:nvPr>
            <p:ph type="ftr" sz="quarter" idx="3"/>
          </p:nvPr>
        </p:nvSpPr>
        <p:spPr bwMode="auto">
          <a:xfrm>
            <a:off x="7848600" y="6381750"/>
            <a:ext cx="1295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96384"/>
            <a:ext cx="9144000" cy="2261616"/>
          </a:xfrm>
          <a:prstGeom prst="rect">
            <a:avLst/>
          </a:prstGeom>
        </p:spPr>
      </p:pic>
      <p:sp>
        <p:nvSpPr>
          <p:cNvPr id="8205" name="Rectangle 13"/>
          <p:cNvSpPr>
            <a:spLocks noGrp="1" noChangeArrowheads="1"/>
          </p:cNvSpPr>
          <p:nvPr>
            <p:ph type="body" idx="1"/>
          </p:nvPr>
        </p:nvSpPr>
        <p:spPr>
          <a:xfrm>
            <a:off x="0" y="908720"/>
            <a:ext cx="9036050" cy="4885655"/>
          </a:xfrm>
        </p:spPr>
        <p:txBody>
          <a:bodyPr/>
          <a:lstStyle/>
          <a:p>
            <a:pPr eaLnBrk="1" hangingPunct="1">
              <a:lnSpc>
                <a:spcPct val="80000"/>
              </a:lnSpc>
              <a:buFontTx/>
              <a:buNone/>
              <a:defRPr/>
            </a:pPr>
            <a:r>
              <a:rPr lang="en-GB" sz="2400" b="1" dirty="0" smtClean="0">
                <a:solidFill>
                  <a:schemeClr val="bg1"/>
                </a:solidFill>
              </a:rPr>
              <a:t>	</a:t>
            </a:r>
            <a:endParaRPr lang="en-GB" sz="2400" b="1" dirty="0" smtClean="0"/>
          </a:p>
          <a:p>
            <a:pPr marL="0" indent="0" algn="ctr" eaLnBrk="1" hangingPunct="1">
              <a:spcBef>
                <a:spcPts val="0"/>
              </a:spcBef>
              <a:buFontTx/>
              <a:buNone/>
              <a:defRPr/>
            </a:pPr>
            <a:r>
              <a:rPr lang="en-GB" sz="3600" b="1" dirty="0" smtClean="0">
                <a:solidFill>
                  <a:srgbClr val="006699"/>
                </a:solidFill>
              </a:rPr>
              <a:t>Counting the cost</a:t>
            </a:r>
            <a:endParaRPr lang="en-GB" sz="2400" b="1" dirty="0">
              <a:solidFill>
                <a:srgbClr val="006699"/>
              </a:solidFill>
            </a:endParaRPr>
          </a:p>
          <a:p>
            <a:pPr algn="ctr" eaLnBrk="1" hangingPunct="1">
              <a:lnSpc>
                <a:spcPct val="80000"/>
              </a:lnSpc>
              <a:buFontTx/>
              <a:buNone/>
              <a:defRPr/>
            </a:pPr>
            <a:r>
              <a:rPr lang="en-GB" sz="2400" b="1" dirty="0" smtClean="0">
                <a:solidFill>
                  <a:srgbClr val="006699"/>
                </a:solidFill>
              </a:rPr>
              <a:t>of funded early years education and childcare</a:t>
            </a:r>
            <a:endParaRPr lang="en-GB" sz="2400" b="1" dirty="0">
              <a:solidFill>
                <a:srgbClr val="006699"/>
              </a:solidFill>
            </a:endParaRPr>
          </a:p>
          <a:p>
            <a:pPr algn="ctr" eaLnBrk="1" hangingPunct="1">
              <a:lnSpc>
                <a:spcPct val="80000"/>
              </a:lnSpc>
              <a:buFontTx/>
              <a:buNone/>
              <a:defRPr/>
            </a:pPr>
            <a:endParaRPr lang="en-GB" sz="2400" b="1" dirty="0" smtClean="0"/>
          </a:p>
          <a:p>
            <a:pPr algn="ctr" eaLnBrk="1" hangingPunct="1">
              <a:lnSpc>
                <a:spcPct val="80000"/>
              </a:lnSpc>
              <a:buFontTx/>
              <a:buNone/>
              <a:defRPr/>
            </a:pPr>
            <a:r>
              <a:rPr lang="en-GB" sz="2400" b="1" dirty="0" smtClean="0"/>
              <a:t>Presented by Dr Jo Verrill </a:t>
            </a:r>
          </a:p>
          <a:p>
            <a:pPr algn="ctr" eaLnBrk="1" hangingPunct="1">
              <a:lnSpc>
                <a:spcPct val="80000"/>
              </a:lnSpc>
              <a:buFontTx/>
              <a:buNone/>
              <a:defRPr/>
            </a:pPr>
            <a:r>
              <a:rPr lang="en-GB" sz="2400" b="1" dirty="0" smtClean="0"/>
              <a:t>Managing Director, Ceeda </a:t>
            </a:r>
          </a:p>
          <a:p>
            <a:pPr algn="ctr" eaLnBrk="1" hangingPunct="1">
              <a:lnSpc>
                <a:spcPct val="80000"/>
              </a:lnSpc>
              <a:buFontTx/>
              <a:buNone/>
              <a:defRPr/>
            </a:pPr>
            <a:r>
              <a:rPr lang="en-GB" sz="2400" b="1" dirty="0" smtClean="0"/>
              <a:t>	</a:t>
            </a:r>
            <a:r>
              <a:rPr lang="en-GB" sz="2400" b="1" dirty="0" smtClean="0">
                <a:solidFill>
                  <a:schemeClr val="bg1"/>
                </a:solidFill>
              </a:rPr>
              <a:t/>
            </a:r>
            <a:br>
              <a:rPr lang="en-GB" sz="2400" b="1" dirty="0" smtClean="0">
                <a:solidFill>
                  <a:schemeClr val="bg1"/>
                </a:solidFill>
              </a:rPr>
            </a:br>
            <a:endParaRPr lang="en-GB" sz="2400" b="1" dirty="0" smtClean="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18959"/>
            <a:ext cx="9144000" cy="2261616"/>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flipH="1">
            <a:off x="4355976" y="3284984"/>
            <a:ext cx="3600400" cy="266795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1520" y="772956"/>
            <a:ext cx="7272808" cy="646331"/>
          </a:xfrm>
          <a:prstGeom prst="rect">
            <a:avLst/>
          </a:prstGeom>
          <a:noFill/>
        </p:spPr>
        <p:txBody>
          <a:bodyPr wrap="square" rtlCol="0">
            <a:spAutoFit/>
          </a:bodyPr>
          <a:lstStyle/>
          <a:p>
            <a:pPr>
              <a:spcBef>
                <a:spcPts val="0"/>
              </a:spcBef>
              <a:defRPr/>
            </a:pPr>
            <a:r>
              <a:rPr lang="en-GB" sz="3600" b="1" dirty="0" smtClean="0">
                <a:solidFill>
                  <a:srgbClr val="006699"/>
                </a:solidFill>
                <a:latin typeface="+mn-lt"/>
                <a:cs typeface="+mn-cs"/>
              </a:rPr>
              <a:t>Time spent OUTSIDE sessions</a:t>
            </a:r>
            <a:endParaRPr lang="en-GB" sz="3600" b="1" dirty="0">
              <a:solidFill>
                <a:srgbClr val="006699"/>
              </a:solidFill>
              <a:latin typeface="+mn-lt"/>
              <a:cs typeface="+mn-cs"/>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131" y="2158029"/>
            <a:ext cx="7423254" cy="3443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707904" y="4437112"/>
            <a:ext cx="1584176" cy="369332"/>
          </a:xfrm>
          <a:prstGeom prst="rect">
            <a:avLst/>
          </a:prstGeom>
          <a:noFill/>
        </p:spPr>
        <p:txBody>
          <a:bodyPr wrap="square" rtlCol="0">
            <a:spAutoFit/>
          </a:bodyPr>
          <a:lstStyle/>
          <a:p>
            <a:r>
              <a:rPr lang="en-GB" b="1" dirty="0" smtClean="0">
                <a:latin typeface="Tahoma" panose="020B0604030504040204" pitchFamily="34" charset="0"/>
                <a:ea typeface="Tahoma" panose="020B0604030504040204" pitchFamily="34" charset="0"/>
                <a:cs typeface="Tahoma" panose="020B0604030504040204" pitchFamily="34" charset="0"/>
              </a:rPr>
              <a:t>63 hours</a:t>
            </a:r>
            <a:endParaRPr lang="en-GB" b="1"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5436096" y="4447060"/>
            <a:ext cx="1728192" cy="369332"/>
          </a:xfrm>
          <a:prstGeom prst="rect">
            <a:avLst/>
          </a:prstGeom>
          <a:noFill/>
        </p:spPr>
        <p:txBody>
          <a:bodyPr wrap="square" rtlCol="0">
            <a:spAutoFit/>
          </a:bodyPr>
          <a:lstStyle/>
          <a:p>
            <a:r>
              <a:rPr lang="en-GB" b="1" dirty="0" smtClean="0">
                <a:latin typeface="Tahoma" panose="020B0604030504040204" pitchFamily="34" charset="0"/>
                <a:ea typeface="Tahoma" panose="020B0604030504040204" pitchFamily="34" charset="0"/>
                <a:cs typeface="Tahoma" panose="020B0604030504040204" pitchFamily="34" charset="0"/>
              </a:rPr>
              <a:t>55 hours</a:t>
            </a:r>
            <a:endParaRPr lang="en-GB"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30850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332656"/>
            <a:ext cx="7272808" cy="646331"/>
          </a:xfrm>
          <a:prstGeom prst="rect">
            <a:avLst/>
          </a:prstGeom>
          <a:noFill/>
        </p:spPr>
        <p:txBody>
          <a:bodyPr wrap="square" rtlCol="0">
            <a:spAutoFit/>
          </a:bodyPr>
          <a:lstStyle/>
          <a:p>
            <a:pPr>
              <a:spcBef>
                <a:spcPts val="0"/>
              </a:spcBef>
              <a:defRPr/>
            </a:pPr>
            <a:r>
              <a:rPr lang="en-GB" sz="3600" b="1" dirty="0" smtClean="0">
                <a:solidFill>
                  <a:srgbClr val="006699"/>
                </a:solidFill>
                <a:latin typeface="+mn-lt"/>
                <a:cs typeface="+mn-cs"/>
              </a:rPr>
              <a:t>Occupancy</a:t>
            </a:r>
            <a:endParaRPr lang="en-GB" sz="3600" b="1" dirty="0">
              <a:solidFill>
                <a:srgbClr val="006699"/>
              </a:solidFill>
              <a:latin typeface="+mn-lt"/>
              <a:cs typeface="+mn-cs"/>
            </a:endParaRPr>
          </a:p>
        </p:txBody>
      </p:sp>
      <p:graphicFrame>
        <p:nvGraphicFramePr>
          <p:cNvPr id="5" name="Chart 4"/>
          <p:cNvGraphicFramePr/>
          <p:nvPr>
            <p:extLst>
              <p:ext uri="{D42A27DB-BD31-4B8C-83A1-F6EECF244321}">
                <p14:modId xmlns:p14="http://schemas.microsoft.com/office/powerpoint/2010/main" val="2748294020"/>
              </p:ext>
            </p:extLst>
          </p:nvPr>
        </p:nvGraphicFramePr>
        <p:xfrm>
          <a:off x="683568" y="1628800"/>
          <a:ext cx="6912768"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15"/>
          <p:cNvSpPr txBox="1"/>
          <p:nvPr/>
        </p:nvSpPr>
        <p:spPr>
          <a:xfrm>
            <a:off x="264756" y="5805264"/>
            <a:ext cx="6670793" cy="7270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1200" dirty="0">
                <a:effectLst/>
                <a:ea typeface="Calibri"/>
                <a:cs typeface="Times New Roman"/>
              </a:rPr>
              <a:t>Base: </a:t>
            </a:r>
          </a:p>
          <a:p>
            <a:pPr>
              <a:lnSpc>
                <a:spcPct val="115000"/>
              </a:lnSpc>
              <a:spcAft>
                <a:spcPts val="0"/>
              </a:spcAft>
            </a:pPr>
            <a:r>
              <a:rPr lang="en-GB" sz="1200" dirty="0">
                <a:effectLst/>
                <a:ea typeface="Calibri"/>
                <a:cs typeface="Times New Roman"/>
              </a:rPr>
              <a:t>383 funded 2yr old children in 73 non-domestic childcare settings.</a:t>
            </a:r>
          </a:p>
          <a:p>
            <a:pPr>
              <a:lnSpc>
                <a:spcPct val="115000"/>
              </a:lnSpc>
              <a:spcAft>
                <a:spcPts val="0"/>
              </a:spcAft>
            </a:pPr>
            <a:r>
              <a:rPr lang="en-GB" sz="1200" dirty="0">
                <a:effectLst/>
                <a:ea typeface="Calibri"/>
                <a:cs typeface="Times New Roman"/>
              </a:rPr>
              <a:t>3,488 funded 3 and 4 year old children in 100 non-domestic    childcare settings.</a:t>
            </a:r>
          </a:p>
        </p:txBody>
      </p:sp>
      <p:sp>
        <p:nvSpPr>
          <p:cNvPr id="2" name="Rectangle 1"/>
          <p:cNvSpPr/>
          <p:nvPr/>
        </p:nvSpPr>
        <p:spPr>
          <a:xfrm>
            <a:off x="611560" y="1700808"/>
            <a:ext cx="8424936" cy="307777"/>
          </a:xfrm>
          <a:prstGeom prst="rect">
            <a:avLst/>
          </a:prstGeom>
        </p:spPr>
        <p:txBody>
          <a:bodyPr wrap="square">
            <a:spAutoFit/>
          </a:bodyPr>
          <a:lstStyle/>
          <a:p>
            <a:r>
              <a:rPr lang="en-GB" sz="1400" b="1" dirty="0"/>
              <a:t>Delivery costs per hour and occupancy level for funded 2, 3 and 4 year olds</a:t>
            </a:r>
          </a:p>
        </p:txBody>
      </p:sp>
    </p:spTree>
    <p:extLst>
      <p:ext uri="{BB962C8B-B14F-4D97-AF65-F5344CB8AC3E}">
        <p14:creationId xmlns:p14="http://schemas.microsoft.com/office/powerpoint/2010/main" val="1806061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332656"/>
            <a:ext cx="7272808" cy="646331"/>
          </a:xfrm>
          <a:prstGeom prst="rect">
            <a:avLst/>
          </a:prstGeom>
          <a:noFill/>
        </p:spPr>
        <p:txBody>
          <a:bodyPr wrap="square" rtlCol="0">
            <a:spAutoFit/>
          </a:bodyPr>
          <a:lstStyle/>
          <a:p>
            <a:pPr>
              <a:spcBef>
                <a:spcPts val="0"/>
              </a:spcBef>
              <a:defRPr/>
            </a:pPr>
            <a:r>
              <a:rPr lang="en-GB" sz="3600" b="1" dirty="0" smtClean="0">
                <a:solidFill>
                  <a:srgbClr val="006699"/>
                </a:solidFill>
                <a:latin typeface="+mn-lt"/>
                <a:cs typeface="+mn-cs"/>
              </a:rPr>
              <a:t>Funding mix</a:t>
            </a:r>
            <a:endParaRPr lang="en-GB" sz="3600" b="1" dirty="0">
              <a:solidFill>
                <a:srgbClr val="006699"/>
              </a:solidFill>
              <a:latin typeface="+mn-lt"/>
              <a:cs typeface="+mn-cs"/>
            </a:endParaRPr>
          </a:p>
        </p:txBody>
      </p:sp>
      <p:graphicFrame>
        <p:nvGraphicFramePr>
          <p:cNvPr id="6" name="Chart 5"/>
          <p:cNvGraphicFramePr/>
          <p:nvPr>
            <p:extLst>
              <p:ext uri="{D42A27DB-BD31-4B8C-83A1-F6EECF244321}">
                <p14:modId xmlns:p14="http://schemas.microsoft.com/office/powerpoint/2010/main" val="2843220988"/>
              </p:ext>
            </p:extLst>
          </p:nvPr>
        </p:nvGraphicFramePr>
        <p:xfrm>
          <a:off x="1042454" y="1268760"/>
          <a:ext cx="7706010" cy="3168352"/>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96384"/>
            <a:ext cx="9144000" cy="2261616"/>
          </a:xfrm>
          <a:prstGeom prst="rect">
            <a:avLst/>
          </a:prstGeom>
        </p:spPr>
      </p:pic>
      <p:sp>
        <p:nvSpPr>
          <p:cNvPr id="8" name="Text Box 15"/>
          <p:cNvSpPr txBox="1"/>
          <p:nvPr/>
        </p:nvSpPr>
        <p:spPr>
          <a:xfrm>
            <a:off x="1331640" y="4732631"/>
            <a:ext cx="6670793" cy="7270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1200" dirty="0">
                <a:effectLst/>
                <a:ea typeface="Calibri"/>
                <a:cs typeface="Times New Roman"/>
              </a:rPr>
              <a:t>Base: </a:t>
            </a:r>
          </a:p>
          <a:p>
            <a:pPr>
              <a:lnSpc>
                <a:spcPct val="115000"/>
              </a:lnSpc>
              <a:spcAft>
                <a:spcPts val="0"/>
              </a:spcAft>
            </a:pPr>
            <a:r>
              <a:rPr lang="en-GB" sz="1200" dirty="0">
                <a:effectLst/>
                <a:ea typeface="Calibri"/>
                <a:cs typeface="Times New Roman"/>
              </a:rPr>
              <a:t>383 funded 2yr old children in 73 non-domestic childcare settings.</a:t>
            </a:r>
          </a:p>
          <a:p>
            <a:pPr>
              <a:lnSpc>
                <a:spcPct val="115000"/>
              </a:lnSpc>
              <a:spcAft>
                <a:spcPts val="0"/>
              </a:spcAft>
            </a:pPr>
            <a:r>
              <a:rPr lang="en-GB" sz="1200" dirty="0">
                <a:effectLst/>
                <a:ea typeface="Calibri"/>
                <a:cs typeface="Times New Roman"/>
              </a:rPr>
              <a:t>3,488 funded 3 and 4 year old children in 100 non-domestic </a:t>
            </a:r>
            <a:r>
              <a:rPr lang="en-GB" sz="1200" dirty="0" smtClean="0">
                <a:effectLst/>
                <a:ea typeface="Calibri"/>
                <a:cs typeface="Times New Roman"/>
              </a:rPr>
              <a:t>childcare </a:t>
            </a:r>
            <a:r>
              <a:rPr lang="en-GB" sz="1200" dirty="0">
                <a:effectLst/>
                <a:ea typeface="Calibri"/>
                <a:cs typeface="Times New Roman"/>
              </a:rPr>
              <a:t>settings.</a:t>
            </a:r>
          </a:p>
        </p:txBody>
      </p:sp>
    </p:spTree>
    <p:extLst>
      <p:ext uri="{BB962C8B-B14F-4D97-AF65-F5344CB8AC3E}">
        <p14:creationId xmlns:p14="http://schemas.microsoft.com/office/powerpoint/2010/main" val="1498409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sz="2400" b="1" dirty="0" smtClean="0"/>
              <a:t>Change in LA Funding 2013/14 and 2014/15</a:t>
            </a:r>
            <a:endParaRPr lang="en-GB" sz="2400" b="1" dirty="0"/>
          </a:p>
        </p:txBody>
      </p:sp>
      <p:sp>
        <p:nvSpPr>
          <p:cNvPr id="3" name="TextBox 2"/>
          <p:cNvSpPr txBox="1"/>
          <p:nvPr/>
        </p:nvSpPr>
        <p:spPr>
          <a:xfrm>
            <a:off x="467544" y="476672"/>
            <a:ext cx="6336704" cy="646331"/>
          </a:xfrm>
          <a:prstGeom prst="rect">
            <a:avLst/>
          </a:prstGeom>
          <a:noFill/>
        </p:spPr>
        <p:txBody>
          <a:bodyPr wrap="square" rtlCol="0">
            <a:spAutoFit/>
          </a:bodyPr>
          <a:lstStyle/>
          <a:p>
            <a:pPr>
              <a:spcBef>
                <a:spcPts val="0"/>
              </a:spcBef>
              <a:defRPr/>
            </a:pPr>
            <a:r>
              <a:rPr lang="en-GB" sz="3600" b="1" dirty="0" smtClean="0">
                <a:solidFill>
                  <a:srgbClr val="006699"/>
                </a:solidFill>
                <a:latin typeface="+mn-lt"/>
                <a:cs typeface="+mn-cs"/>
              </a:rPr>
              <a:t>Direction of travel</a:t>
            </a:r>
            <a:endParaRPr lang="en-GB" sz="3600" b="1" dirty="0">
              <a:solidFill>
                <a:srgbClr val="006699"/>
              </a:solidFill>
              <a:latin typeface="+mn-lt"/>
              <a:cs typeface="+mn-cs"/>
            </a:endParaRPr>
          </a:p>
        </p:txBody>
      </p:sp>
      <p:graphicFrame>
        <p:nvGraphicFramePr>
          <p:cNvPr id="4" name="Chart 3"/>
          <p:cNvGraphicFramePr>
            <a:graphicFrameLocks/>
          </p:cNvGraphicFramePr>
          <p:nvPr>
            <p:extLst>
              <p:ext uri="{D42A27DB-BD31-4B8C-83A1-F6EECF244321}">
                <p14:modId xmlns:p14="http://schemas.microsoft.com/office/powerpoint/2010/main" val="3851564457"/>
              </p:ext>
            </p:extLst>
          </p:nvPr>
        </p:nvGraphicFramePr>
        <p:xfrm>
          <a:off x="251520" y="2214156"/>
          <a:ext cx="6768752"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012160" y="5229200"/>
            <a:ext cx="2880320" cy="1200329"/>
          </a:xfrm>
          <a:prstGeom prst="rect">
            <a:avLst/>
          </a:prstGeom>
          <a:noFill/>
        </p:spPr>
        <p:txBody>
          <a:bodyPr wrap="square" rtlCol="0">
            <a:spAutoFit/>
          </a:bodyPr>
          <a:lstStyle/>
          <a:p>
            <a:r>
              <a:rPr lang="en-GB" dirty="0" smtClean="0"/>
              <a:t>Hourly rate delegated to PVI Providers DfE Funding Benchmarking Tool</a:t>
            </a:r>
            <a:endParaRPr lang="en-GB" dirty="0"/>
          </a:p>
        </p:txBody>
      </p:sp>
    </p:spTree>
    <p:extLst>
      <p:ext uri="{BB962C8B-B14F-4D97-AF65-F5344CB8AC3E}">
        <p14:creationId xmlns:p14="http://schemas.microsoft.com/office/powerpoint/2010/main" val="3045432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96384"/>
            <a:ext cx="9144000" cy="2261616"/>
          </a:xfrm>
          <a:prstGeom prst="rect">
            <a:avLst/>
          </a:prstGeom>
        </p:spPr>
      </p:pic>
      <p:sp>
        <p:nvSpPr>
          <p:cNvPr id="6" name="TextBox 5"/>
          <p:cNvSpPr txBox="1"/>
          <p:nvPr/>
        </p:nvSpPr>
        <p:spPr>
          <a:xfrm>
            <a:off x="467544" y="476671"/>
            <a:ext cx="6336704" cy="646331"/>
          </a:xfrm>
          <a:prstGeom prst="rect">
            <a:avLst/>
          </a:prstGeom>
          <a:noFill/>
        </p:spPr>
        <p:txBody>
          <a:bodyPr wrap="square" rtlCol="0">
            <a:spAutoFit/>
          </a:bodyPr>
          <a:lstStyle/>
          <a:p>
            <a:pPr>
              <a:spcBef>
                <a:spcPts val="0"/>
              </a:spcBef>
              <a:defRPr/>
            </a:pPr>
            <a:r>
              <a:rPr lang="en-GB" sz="3600" b="1" dirty="0" smtClean="0">
                <a:solidFill>
                  <a:srgbClr val="006699"/>
                </a:solidFill>
                <a:latin typeface="+mn-lt"/>
                <a:cs typeface="+mn-cs"/>
              </a:rPr>
              <a:t>£ How it stacks up</a:t>
            </a:r>
            <a:endParaRPr lang="en-GB" sz="3600" b="1" dirty="0">
              <a:solidFill>
                <a:srgbClr val="006699"/>
              </a:solidFill>
              <a:latin typeface="+mn-lt"/>
              <a:cs typeface="+mn-cs"/>
            </a:endParaRPr>
          </a:p>
        </p:txBody>
      </p:sp>
      <p:sp>
        <p:nvSpPr>
          <p:cNvPr id="4" name="Rectangle 3"/>
          <p:cNvSpPr/>
          <p:nvPr/>
        </p:nvSpPr>
        <p:spPr>
          <a:xfrm>
            <a:off x="2843808" y="4869160"/>
            <a:ext cx="6052542" cy="646331"/>
          </a:xfrm>
          <a:prstGeom prst="rect">
            <a:avLst/>
          </a:prstGeom>
        </p:spPr>
        <p:txBody>
          <a:bodyPr wrap="square">
            <a:spAutoFit/>
          </a:bodyPr>
          <a:lstStyle/>
          <a:p>
            <a:r>
              <a:rPr lang="en-GB" dirty="0"/>
              <a:t>The Consumer Prices Index (CPI) grew by 1.6% in the </a:t>
            </a:r>
            <a:r>
              <a:rPr lang="en-GB" dirty="0" smtClean="0"/>
              <a:t>year March 2013 to March 2014</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6545856"/>
              </p:ext>
            </p:extLst>
          </p:nvPr>
        </p:nvGraphicFramePr>
        <p:xfrm>
          <a:off x="467544" y="1397000"/>
          <a:ext cx="7992888" cy="3199384"/>
        </p:xfrm>
        <a:graphic>
          <a:graphicData uri="http://schemas.openxmlformats.org/drawingml/2006/table">
            <a:tbl>
              <a:tblPr firstRow="1" bandRow="1">
                <a:tableStyleId>{5C22544A-7EE6-4342-B048-85BDC9FD1C3A}</a:tableStyleId>
              </a:tblPr>
              <a:tblGrid>
                <a:gridCol w="4032448"/>
                <a:gridCol w="1800200"/>
                <a:gridCol w="2160240"/>
              </a:tblGrid>
              <a:tr h="799846">
                <a:tc>
                  <a:txBody>
                    <a:bodyPr/>
                    <a:lstStyle/>
                    <a:p>
                      <a:r>
                        <a:rPr lang="en-GB" dirty="0" smtClean="0"/>
                        <a:t>Funding</a:t>
                      </a:r>
                      <a:r>
                        <a:rPr lang="en-GB" baseline="0" dirty="0" smtClean="0"/>
                        <a:t> change 13/14 to 14/15</a:t>
                      </a:r>
                    </a:p>
                    <a:p>
                      <a:r>
                        <a:rPr lang="en-GB" sz="1200" baseline="0" dirty="0" smtClean="0"/>
                        <a:t>DfE Funding Benchmarking Tool</a:t>
                      </a:r>
                      <a:endParaRPr lang="en-GB" sz="1200" dirty="0"/>
                    </a:p>
                  </a:txBody>
                  <a:tcPr/>
                </a:tc>
                <a:tc>
                  <a:txBody>
                    <a:bodyPr/>
                    <a:lstStyle/>
                    <a:p>
                      <a:r>
                        <a:rPr lang="en-GB" dirty="0" smtClean="0"/>
                        <a:t>3 to 4 years</a:t>
                      </a:r>
                      <a:endParaRPr lang="en-GB" dirty="0"/>
                    </a:p>
                  </a:txBody>
                  <a:tcPr/>
                </a:tc>
                <a:tc>
                  <a:txBody>
                    <a:bodyPr/>
                    <a:lstStyle/>
                    <a:p>
                      <a:r>
                        <a:rPr lang="en-GB" dirty="0" smtClean="0"/>
                        <a:t>2</a:t>
                      </a:r>
                      <a:r>
                        <a:rPr lang="en-GB" baseline="0" dirty="0" smtClean="0"/>
                        <a:t> years </a:t>
                      </a:r>
                      <a:endParaRPr lang="en-GB" dirty="0"/>
                    </a:p>
                  </a:txBody>
                  <a:tcPr/>
                </a:tc>
              </a:tr>
              <a:tr h="799846">
                <a:tc>
                  <a:txBody>
                    <a:bodyPr/>
                    <a:lstStyle/>
                    <a:p>
                      <a:r>
                        <a:rPr lang="en-GB" dirty="0" smtClean="0"/>
                        <a:t>Minimum</a:t>
                      </a:r>
                      <a:endParaRPr lang="en-GB" dirty="0"/>
                    </a:p>
                  </a:txBody>
                  <a:tcPr/>
                </a:tc>
                <a:tc>
                  <a:txBody>
                    <a:bodyPr/>
                    <a:lstStyle/>
                    <a:p>
                      <a:r>
                        <a:rPr lang="en-GB" dirty="0" smtClean="0"/>
                        <a:t>-£1.92</a:t>
                      </a:r>
                      <a:endParaRPr lang="en-GB" dirty="0"/>
                    </a:p>
                  </a:txBody>
                  <a:tcPr/>
                </a:tc>
                <a:tc>
                  <a:txBody>
                    <a:bodyPr/>
                    <a:lstStyle/>
                    <a:p>
                      <a:r>
                        <a:rPr lang="en-GB" dirty="0" smtClean="0"/>
                        <a:t>-£2.04</a:t>
                      </a:r>
                      <a:endParaRPr lang="en-GB" dirty="0"/>
                    </a:p>
                  </a:txBody>
                  <a:tcPr/>
                </a:tc>
              </a:tr>
              <a:tr h="799846">
                <a:tc>
                  <a:txBody>
                    <a:bodyPr/>
                    <a:lstStyle/>
                    <a:p>
                      <a:r>
                        <a:rPr lang="en-GB" dirty="0" smtClean="0"/>
                        <a:t>Maximum </a:t>
                      </a:r>
                      <a:endParaRPr lang="en-GB" dirty="0"/>
                    </a:p>
                  </a:txBody>
                  <a:tcPr/>
                </a:tc>
                <a:tc>
                  <a:txBody>
                    <a:bodyPr/>
                    <a:lstStyle/>
                    <a:p>
                      <a:r>
                        <a:rPr lang="en-GB" dirty="0" smtClean="0"/>
                        <a:t>+£0.58</a:t>
                      </a:r>
                      <a:endParaRPr lang="en-GB" dirty="0"/>
                    </a:p>
                  </a:txBody>
                  <a:tcPr/>
                </a:tc>
                <a:tc>
                  <a:txBody>
                    <a:bodyPr/>
                    <a:lstStyle/>
                    <a:p>
                      <a:r>
                        <a:rPr lang="en-GB" dirty="0" smtClean="0"/>
                        <a:t>+£2.02</a:t>
                      </a:r>
                      <a:endParaRPr lang="en-GB" dirty="0"/>
                    </a:p>
                  </a:txBody>
                  <a:tcPr/>
                </a:tc>
              </a:tr>
              <a:tr h="799846">
                <a:tc>
                  <a:txBody>
                    <a:bodyPr/>
                    <a:lstStyle/>
                    <a:p>
                      <a:r>
                        <a:rPr lang="en-GB" b="1" dirty="0" smtClean="0"/>
                        <a:t>England</a:t>
                      </a:r>
                      <a:r>
                        <a:rPr lang="en-GB" b="1" baseline="0" dirty="0" smtClean="0"/>
                        <a:t> average </a:t>
                      </a:r>
                      <a:r>
                        <a:rPr lang="en-GB" b="1" dirty="0" smtClean="0"/>
                        <a:t> </a:t>
                      </a:r>
                      <a:endParaRPr lang="en-GB" b="1" dirty="0"/>
                    </a:p>
                  </a:txBody>
                  <a:tcPr/>
                </a:tc>
                <a:tc>
                  <a:txBody>
                    <a:bodyPr/>
                    <a:lstStyle/>
                    <a:p>
                      <a:r>
                        <a:rPr lang="en-GB" b="1" dirty="0" smtClean="0"/>
                        <a:t>+£0.03 (0.8%)</a:t>
                      </a:r>
                      <a:endParaRPr lang="en-GB" b="1" dirty="0"/>
                    </a:p>
                  </a:txBody>
                  <a:tcPr/>
                </a:tc>
                <a:tc>
                  <a:txBody>
                    <a:bodyPr/>
                    <a:lstStyle/>
                    <a:p>
                      <a:r>
                        <a:rPr lang="en-GB" b="1" dirty="0" smtClean="0"/>
                        <a:t>-£0.05 (-1%)</a:t>
                      </a:r>
                      <a:endParaRPr lang="en-GB" b="1" dirty="0"/>
                    </a:p>
                  </a:txBody>
                  <a:tcPr/>
                </a:tc>
              </a:tr>
            </a:tbl>
          </a:graphicData>
        </a:graphic>
      </p:graphicFrame>
    </p:spTree>
    <p:extLst>
      <p:ext uri="{BB962C8B-B14F-4D97-AF65-F5344CB8AC3E}">
        <p14:creationId xmlns:p14="http://schemas.microsoft.com/office/powerpoint/2010/main" val="1156474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96384"/>
            <a:ext cx="9144000" cy="2261616"/>
          </a:xfrm>
          <a:prstGeom prst="rect">
            <a:avLst/>
          </a:prstGeom>
        </p:spPr>
      </p:pic>
      <p:sp>
        <p:nvSpPr>
          <p:cNvPr id="2" name="Content Placeholder 1"/>
          <p:cNvSpPr>
            <a:spLocks noGrp="1"/>
          </p:cNvSpPr>
          <p:nvPr>
            <p:ph idx="1"/>
          </p:nvPr>
        </p:nvSpPr>
        <p:spPr>
          <a:xfrm>
            <a:off x="4427984" y="2148154"/>
            <a:ext cx="4392487" cy="2764904"/>
          </a:xfrm>
        </p:spPr>
        <p:txBody>
          <a:bodyPr/>
          <a:lstStyle/>
          <a:p>
            <a:pPr marL="0" indent="0">
              <a:buNone/>
            </a:pPr>
            <a:r>
              <a:rPr lang="en-GB" sz="2000" b="1" dirty="0"/>
              <a:t>Devon Education Forum </a:t>
            </a:r>
            <a:r>
              <a:rPr lang="en-GB" sz="2000" b="1" dirty="0" smtClean="0"/>
              <a:t>21st </a:t>
            </a:r>
            <a:r>
              <a:rPr lang="en-GB" sz="2000" b="1" dirty="0"/>
              <a:t>January 2015</a:t>
            </a:r>
          </a:p>
          <a:p>
            <a:pPr marL="0" indent="0">
              <a:buNone/>
            </a:pPr>
            <a:r>
              <a:rPr lang="en-GB" sz="2000" i="1" dirty="0" smtClean="0">
                <a:solidFill>
                  <a:srgbClr val="006699"/>
                </a:solidFill>
              </a:rPr>
              <a:t>“</a:t>
            </a:r>
            <a:r>
              <a:rPr lang="en-GB" sz="2000" i="1" dirty="0">
                <a:solidFill>
                  <a:srgbClr val="006699"/>
                </a:solidFill>
              </a:rPr>
              <a:t>The Early Years funding formula is not sustainable over the longer term. The </a:t>
            </a:r>
            <a:r>
              <a:rPr lang="en-GB" sz="2000" i="1" dirty="0" smtClean="0">
                <a:solidFill>
                  <a:srgbClr val="006699"/>
                </a:solidFill>
              </a:rPr>
              <a:t>funding paid </a:t>
            </a:r>
            <a:r>
              <a:rPr lang="en-GB" sz="2000" i="1" dirty="0">
                <a:solidFill>
                  <a:srgbClr val="006699"/>
                </a:solidFill>
              </a:rPr>
              <a:t>out to providers exceeds the level of funding </a:t>
            </a:r>
            <a:r>
              <a:rPr lang="en-GB" sz="2000" i="1" dirty="0" smtClean="0">
                <a:solidFill>
                  <a:srgbClr val="006699"/>
                </a:solidFill>
              </a:rPr>
              <a:t>received”</a:t>
            </a:r>
          </a:p>
          <a:p>
            <a:pPr marL="0" indent="0">
              <a:buNone/>
            </a:pPr>
            <a:r>
              <a:rPr lang="en-GB" sz="1800" dirty="0" smtClean="0"/>
              <a:t>Freezing at £4.95 per hour for 2 </a:t>
            </a:r>
            <a:r>
              <a:rPr lang="en-GB" sz="1800" dirty="0"/>
              <a:t>year olds </a:t>
            </a:r>
            <a:r>
              <a:rPr lang="en-GB" sz="1800" dirty="0" smtClean="0"/>
              <a:t>in 2015-16, reducing to </a:t>
            </a:r>
            <a:r>
              <a:rPr lang="en-GB" sz="1800" dirty="0"/>
              <a:t>£</a:t>
            </a:r>
            <a:r>
              <a:rPr lang="en-GB" sz="1800" dirty="0" smtClean="0"/>
              <a:t>4.88  (-1.5</a:t>
            </a:r>
            <a:r>
              <a:rPr lang="en-GB" sz="1800" dirty="0"/>
              <a:t>%) in 2016-17 and </a:t>
            </a:r>
            <a:r>
              <a:rPr lang="en-GB" sz="1800" dirty="0" smtClean="0"/>
              <a:t>by </a:t>
            </a:r>
            <a:r>
              <a:rPr lang="en-GB" sz="1800" dirty="0"/>
              <a:t>a further 1.5% in 2017-18 to £</a:t>
            </a:r>
            <a:r>
              <a:rPr lang="en-GB" sz="1800" dirty="0" smtClean="0"/>
              <a:t>4.80 </a:t>
            </a:r>
            <a:endParaRPr lang="en-GB" sz="1800" dirty="0"/>
          </a:p>
        </p:txBody>
      </p:sp>
      <p:sp>
        <p:nvSpPr>
          <p:cNvPr id="3" name="TextBox 2"/>
          <p:cNvSpPr txBox="1"/>
          <p:nvPr/>
        </p:nvSpPr>
        <p:spPr>
          <a:xfrm>
            <a:off x="251520" y="212169"/>
            <a:ext cx="6336704" cy="646331"/>
          </a:xfrm>
          <a:prstGeom prst="rect">
            <a:avLst/>
          </a:prstGeom>
          <a:noFill/>
        </p:spPr>
        <p:txBody>
          <a:bodyPr wrap="square" rtlCol="0">
            <a:spAutoFit/>
          </a:bodyPr>
          <a:lstStyle/>
          <a:p>
            <a:pPr>
              <a:spcBef>
                <a:spcPts val="0"/>
              </a:spcBef>
              <a:defRPr/>
            </a:pPr>
            <a:r>
              <a:rPr lang="en-GB" sz="3600" b="1" dirty="0" smtClean="0">
                <a:solidFill>
                  <a:srgbClr val="006699"/>
                </a:solidFill>
                <a:latin typeface="+mn-lt"/>
                <a:cs typeface="+mn-cs"/>
              </a:rPr>
              <a:t>2015/16</a:t>
            </a:r>
            <a:endParaRPr lang="en-GB" sz="3600" b="1" dirty="0">
              <a:solidFill>
                <a:srgbClr val="006699"/>
              </a:solidFill>
              <a:latin typeface="+mn-lt"/>
              <a:cs typeface="+mn-cs"/>
            </a:endParaRPr>
          </a:p>
        </p:txBody>
      </p:sp>
      <p:sp>
        <p:nvSpPr>
          <p:cNvPr id="5" name="TextBox 4"/>
          <p:cNvSpPr txBox="1"/>
          <p:nvPr/>
        </p:nvSpPr>
        <p:spPr>
          <a:xfrm>
            <a:off x="431540" y="1052736"/>
            <a:ext cx="8280920" cy="830997"/>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Early Years Pupil Premium</a:t>
            </a:r>
          </a:p>
          <a:p>
            <a:pPr marL="285750" indent="-285750">
              <a:buFont typeface="Arial" panose="020B0604020202020204" pitchFamily="34" charset="0"/>
              <a:buChar char="•"/>
            </a:pPr>
            <a:r>
              <a:rPr lang="en-GB" sz="2400" dirty="0" smtClean="0"/>
              <a:t>2 year old funding based on participation </a:t>
            </a:r>
            <a:endParaRPr lang="en-GB" sz="2400" dirty="0"/>
          </a:p>
        </p:txBody>
      </p:sp>
      <p:sp>
        <p:nvSpPr>
          <p:cNvPr id="6" name="Content Placeholder 1"/>
          <p:cNvSpPr txBox="1">
            <a:spLocks/>
          </p:cNvSpPr>
          <p:nvPr/>
        </p:nvSpPr>
        <p:spPr bwMode="auto">
          <a:xfrm>
            <a:off x="431540" y="2148154"/>
            <a:ext cx="3888432" cy="377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en-GB" sz="2000" b="1" dirty="0"/>
              <a:t>Telford and Wrekin School’s Forum 9</a:t>
            </a:r>
            <a:r>
              <a:rPr lang="en-GB" sz="2000" b="1" baseline="30000" dirty="0"/>
              <a:t>th</a:t>
            </a:r>
            <a:r>
              <a:rPr lang="en-GB" sz="2000" b="1" dirty="0"/>
              <a:t> January 2015</a:t>
            </a:r>
          </a:p>
          <a:p>
            <a:pPr marL="0" indent="0">
              <a:buNone/>
            </a:pPr>
            <a:r>
              <a:rPr lang="en-GB" sz="2000" i="1" dirty="0" smtClean="0"/>
              <a:t>“</a:t>
            </a:r>
            <a:r>
              <a:rPr lang="en-GB" sz="2000" i="1" dirty="0" smtClean="0">
                <a:solidFill>
                  <a:srgbClr val="006699"/>
                </a:solidFill>
              </a:rPr>
              <a:t>In </a:t>
            </a:r>
            <a:r>
              <a:rPr lang="en-GB" sz="2000" i="1" dirty="0">
                <a:solidFill>
                  <a:srgbClr val="006699"/>
                </a:solidFill>
              </a:rPr>
              <a:t>the context of the frozen level of Early Years DSG </a:t>
            </a:r>
            <a:r>
              <a:rPr lang="en-GB" sz="2000" b="1" i="1" dirty="0">
                <a:solidFill>
                  <a:srgbClr val="006699"/>
                </a:solidFill>
              </a:rPr>
              <a:t>and the introduction of the Early Years P</a:t>
            </a:r>
            <a:r>
              <a:rPr lang="en-GB" sz="2000" b="1" i="1" dirty="0" smtClean="0">
                <a:solidFill>
                  <a:srgbClr val="006699"/>
                </a:solidFill>
              </a:rPr>
              <a:t>upil </a:t>
            </a:r>
            <a:r>
              <a:rPr lang="en-GB" sz="2000" b="1" i="1" dirty="0">
                <a:solidFill>
                  <a:srgbClr val="006699"/>
                </a:solidFill>
              </a:rPr>
              <a:t>P</a:t>
            </a:r>
            <a:r>
              <a:rPr lang="en-GB" sz="2000" b="1" i="1" dirty="0" smtClean="0">
                <a:solidFill>
                  <a:srgbClr val="006699"/>
                </a:solidFill>
              </a:rPr>
              <a:t>remium </a:t>
            </a:r>
            <a:r>
              <a:rPr lang="en-GB" sz="2000" i="1" dirty="0">
                <a:solidFill>
                  <a:srgbClr val="006699"/>
                </a:solidFill>
              </a:rPr>
              <a:t>it is intended to leave the funding rates for 2015/16 </a:t>
            </a:r>
            <a:r>
              <a:rPr lang="en-GB" sz="2000" i="1" dirty="0" smtClean="0">
                <a:solidFill>
                  <a:srgbClr val="006699"/>
                </a:solidFill>
              </a:rPr>
              <a:t>unchanged.”</a:t>
            </a:r>
            <a:endParaRPr lang="en-GB" sz="2000" dirty="0"/>
          </a:p>
          <a:p>
            <a:endParaRPr lang="en-GB" sz="2000" kern="0" dirty="0"/>
          </a:p>
        </p:txBody>
      </p:sp>
    </p:spTree>
    <p:extLst>
      <p:ext uri="{BB962C8B-B14F-4D97-AF65-F5344CB8AC3E}">
        <p14:creationId xmlns:p14="http://schemas.microsoft.com/office/powerpoint/2010/main" val="5411010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96384"/>
            <a:ext cx="9144000" cy="2261616"/>
          </a:xfrm>
          <a:prstGeom prst="rect">
            <a:avLst/>
          </a:prstGeom>
        </p:spPr>
      </p:pic>
      <p:sp>
        <p:nvSpPr>
          <p:cNvPr id="2" name="Content Placeholder 1"/>
          <p:cNvSpPr>
            <a:spLocks noGrp="1"/>
          </p:cNvSpPr>
          <p:nvPr>
            <p:ph idx="1"/>
          </p:nvPr>
        </p:nvSpPr>
        <p:spPr>
          <a:xfrm>
            <a:off x="457200" y="1196752"/>
            <a:ext cx="8229600" cy="4929411"/>
          </a:xfrm>
        </p:spPr>
        <p:txBody>
          <a:bodyPr/>
          <a:lstStyle/>
          <a:p>
            <a:r>
              <a:rPr lang="en-GB" sz="2000" dirty="0" smtClean="0"/>
              <a:t>We have started on the path of understanding delivery costs BUT much more needs to be done</a:t>
            </a:r>
          </a:p>
          <a:p>
            <a:pPr lvl="1"/>
            <a:r>
              <a:rPr lang="en-GB" sz="1600" dirty="0" smtClean="0"/>
              <a:t>Larger scale to allow local disaggregation </a:t>
            </a:r>
          </a:p>
          <a:p>
            <a:pPr lvl="1"/>
            <a:r>
              <a:rPr lang="en-GB" sz="1600" dirty="0" smtClean="0"/>
              <a:t>At different points in the year</a:t>
            </a:r>
          </a:p>
          <a:p>
            <a:pPr lvl="1"/>
            <a:r>
              <a:rPr lang="en-GB" sz="1600" dirty="0" smtClean="0"/>
              <a:t>Across all parts of the sector</a:t>
            </a:r>
          </a:p>
          <a:p>
            <a:endParaRPr lang="en-GB" sz="2000" dirty="0" smtClean="0"/>
          </a:p>
          <a:p>
            <a:r>
              <a:rPr lang="en-GB" sz="2000" dirty="0" smtClean="0"/>
              <a:t>DfE recognised the knowledge gaps in a  recent consultation on the Schools DSG:</a:t>
            </a:r>
          </a:p>
          <a:p>
            <a:pPr marL="0" indent="0">
              <a:buNone/>
            </a:pPr>
            <a:r>
              <a:rPr lang="en-GB" sz="1800" dirty="0" smtClean="0"/>
              <a:t>	“We </a:t>
            </a:r>
            <a:r>
              <a:rPr lang="en-GB" sz="1800" dirty="0"/>
              <a:t>are determined to move as quickly as possible to a fully fair </a:t>
            </a:r>
            <a:r>
              <a:rPr lang="en-GB" sz="1800" dirty="0" smtClean="0"/>
              <a:t>	allocation </a:t>
            </a:r>
            <a:r>
              <a:rPr lang="en-GB" sz="1800" dirty="0"/>
              <a:t>of the whole DSG. We cannot do this for 2015-16 because </a:t>
            </a:r>
            <a:r>
              <a:rPr lang="en-GB" sz="1800" dirty="0" smtClean="0"/>
              <a:t>	</a:t>
            </a:r>
            <a:r>
              <a:rPr lang="en-GB" sz="1800" b="1" dirty="0" smtClean="0"/>
              <a:t>we </a:t>
            </a:r>
            <a:r>
              <a:rPr lang="en-GB" sz="1800" b="1" dirty="0"/>
              <a:t>do not know enough about the genuine cost of high needs </a:t>
            </a:r>
            <a:r>
              <a:rPr lang="en-GB" sz="1800" b="1" dirty="0" smtClean="0"/>
              <a:t>	and </a:t>
            </a:r>
            <a:r>
              <a:rPr lang="en-GB" sz="1800" b="1" dirty="0"/>
              <a:t>early years provision </a:t>
            </a:r>
            <a:r>
              <a:rPr lang="en-GB" sz="1800" dirty="0"/>
              <a:t>and how this varies between different </a:t>
            </a:r>
            <a:r>
              <a:rPr lang="en-GB" sz="1800" dirty="0" smtClean="0"/>
              <a:t>	areas</a:t>
            </a:r>
            <a:r>
              <a:rPr lang="en-GB" sz="1800" dirty="0"/>
              <a:t>. </a:t>
            </a:r>
            <a:r>
              <a:rPr lang="en-GB" sz="1800" dirty="0" smtClean="0"/>
              <a:t>DfE </a:t>
            </a:r>
            <a:r>
              <a:rPr lang="en-GB" sz="1800" i="1" dirty="0" smtClean="0"/>
              <a:t>Fairer </a:t>
            </a:r>
            <a:r>
              <a:rPr lang="en-GB" sz="1800" i="1" dirty="0"/>
              <a:t>Schools Funding Arrangements for 2015 to </a:t>
            </a:r>
            <a:r>
              <a:rPr lang="en-GB" sz="1800" i="1" dirty="0" smtClean="0"/>
              <a:t>2016. 	July 2014</a:t>
            </a:r>
          </a:p>
          <a:p>
            <a:pPr marL="0" indent="0">
              <a:buNone/>
            </a:pPr>
            <a:endParaRPr lang="en-GB" sz="1800" i="1" dirty="0"/>
          </a:p>
          <a:p>
            <a:pPr marL="0" indent="0">
              <a:buNone/>
            </a:pPr>
            <a:endParaRPr lang="en-GB" sz="2000" dirty="0"/>
          </a:p>
        </p:txBody>
      </p:sp>
      <p:sp>
        <p:nvSpPr>
          <p:cNvPr id="3" name="TextBox 2"/>
          <p:cNvSpPr txBox="1"/>
          <p:nvPr/>
        </p:nvSpPr>
        <p:spPr>
          <a:xfrm>
            <a:off x="467544" y="404664"/>
            <a:ext cx="6336704" cy="584775"/>
          </a:xfrm>
          <a:prstGeom prst="rect">
            <a:avLst/>
          </a:prstGeom>
          <a:noFill/>
        </p:spPr>
        <p:txBody>
          <a:bodyPr wrap="square" rtlCol="0">
            <a:spAutoFit/>
          </a:bodyPr>
          <a:lstStyle/>
          <a:p>
            <a:pPr>
              <a:spcBef>
                <a:spcPts val="0"/>
              </a:spcBef>
              <a:defRPr/>
            </a:pPr>
            <a:r>
              <a:rPr lang="en-GB" sz="3200" b="1" dirty="0" smtClean="0">
                <a:solidFill>
                  <a:srgbClr val="006699"/>
                </a:solidFill>
                <a:latin typeface="+mn-lt"/>
                <a:cs typeface="+mn-cs"/>
              </a:rPr>
              <a:t>Where next?</a:t>
            </a:r>
            <a:endParaRPr lang="en-GB" sz="3200" b="1" dirty="0">
              <a:solidFill>
                <a:srgbClr val="006699"/>
              </a:solidFill>
              <a:latin typeface="+mn-lt"/>
              <a:cs typeface="+mn-cs"/>
            </a:endParaRPr>
          </a:p>
        </p:txBody>
      </p:sp>
    </p:spTree>
    <p:extLst>
      <p:ext uri="{BB962C8B-B14F-4D97-AF65-F5344CB8AC3E}">
        <p14:creationId xmlns:p14="http://schemas.microsoft.com/office/powerpoint/2010/main" val="196441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476672"/>
            <a:ext cx="6336704" cy="646331"/>
          </a:xfrm>
          <a:prstGeom prst="rect">
            <a:avLst/>
          </a:prstGeom>
          <a:noFill/>
        </p:spPr>
        <p:txBody>
          <a:bodyPr wrap="square" rtlCol="0">
            <a:spAutoFit/>
          </a:bodyPr>
          <a:lstStyle/>
          <a:p>
            <a:pPr>
              <a:spcBef>
                <a:spcPts val="0"/>
              </a:spcBef>
              <a:defRPr/>
            </a:pPr>
            <a:r>
              <a:rPr lang="en-GB" sz="3600" b="1" dirty="0" smtClean="0">
                <a:solidFill>
                  <a:srgbClr val="006699"/>
                </a:solidFill>
                <a:latin typeface="+mn-lt"/>
                <a:cs typeface="+mn-cs"/>
              </a:rPr>
              <a:t>In the last 6 months</a:t>
            </a:r>
            <a:endParaRPr lang="en-GB" sz="3600" b="1" dirty="0">
              <a:solidFill>
                <a:srgbClr val="006699"/>
              </a:solidFill>
              <a:latin typeface="+mn-lt"/>
              <a:cs typeface="+mn-cs"/>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789" y="1157783"/>
            <a:ext cx="4636688" cy="5589240"/>
          </a:xfrm>
          <a:prstGeom prst="rect">
            <a:avLst/>
          </a:prstGeom>
        </p:spPr>
      </p:pic>
      <p:sp>
        <p:nvSpPr>
          <p:cNvPr id="10" name="TextBox 9"/>
          <p:cNvSpPr txBox="1"/>
          <p:nvPr/>
        </p:nvSpPr>
        <p:spPr>
          <a:xfrm>
            <a:off x="5868144" y="1122905"/>
            <a:ext cx="3024336" cy="4524315"/>
          </a:xfrm>
          <a:prstGeom prst="rect">
            <a:avLst/>
          </a:prstGeom>
          <a:noFill/>
        </p:spPr>
        <p:txBody>
          <a:bodyPr wrap="square" rtlCol="0">
            <a:spAutoFit/>
          </a:bodyPr>
          <a:lstStyle/>
          <a:p>
            <a:r>
              <a:rPr lang="en-GB" b="1" dirty="0" smtClean="0">
                <a:solidFill>
                  <a:srgbClr val="006699"/>
                </a:solidFill>
              </a:rPr>
              <a:t>12 November 2014</a:t>
            </a:r>
          </a:p>
          <a:p>
            <a:endParaRPr lang="en-GB" dirty="0"/>
          </a:p>
          <a:p>
            <a:r>
              <a:rPr lang="en-GB" dirty="0" smtClean="0"/>
              <a:t>A Department </a:t>
            </a:r>
            <a:r>
              <a:rPr lang="en-GB" dirty="0"/>
              <a:t>for Education </a:t>
            </a:r>
            <a:r>
              <a:rPr lang="en-GB" dirty="0" smtClean="0"/>
              <a:t>spokesperson says the research is: </a:t>
            </a:r>
          </a:p>
          <a:p>
            <a:endParaRPr lang="en-GB" dirty="0"/>
          </a:p>
          <a:p>
            <a:r>
              <a:rPr lang="en-GB" dirty="0" smtClean="0"/>
              <a:t>"</a:t>
            </a:r>
            <a:r>
              <a:rPr lang="en-GB" dirty="0"/>
              <a:t>totally overblown. It is nonsense to suggest that childcare has been underfunded. The cost of childcare is falling in real terms and we have increased annual funding for early education by over £1bn since 2010.</a:t>
            </a:r>
          </a:p>
          <a:p>
            <a:endParaRPr lang="en-GB"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1613511"/>
            <a:ext cx="5495900" cy="3238993"/>
          </a:xfrm>
          <a:prstGeom prst="rect">
            <a:avLst/>
          </a:prstGeom>
        </p:spPr>
      </p:pic>
      <p:sp>
        <p:nvSpPr>
          <p:cNvPr id="12" name="TextBox 11"/>
          <p:cNvSpPr txBox="1"/>
          <p:nvPr/>
        </p:nvSpPr>
        <p:spPr>
          <a:xfrm>
            <a:off x="6192180" y="1144688"/>
            <a:ext cx="2376264" cy="3416320"/>
          </a:xfrm>
          <a:prstGeom prst="rect">
            <a:avLst/>
          </a:prstGeom>
          <a:noFill/>
        </p:spPr>
        <p:txBody>
          <a:bodyPr wrap="square" rtlCol="0">
            <a:spAutoFit/>
          </a:bodyPr>
          <a:lstStyle/>
          <a:p>
            <a:r>
              <a:rPr lang="en-GB" b="1" dirty="0" smtClean="0">
                <a:solidFill>
                  <a:srgbClr val="006699"/>
                </a:solidFill>
              </a:rPr>
              <a:t>24</a:t>
            </a:r>
            <a:r>
              <a:rPr lang="en-GB" b="1" baseline="30000" dirty="0" smtClean="0">
                <a:solidFill>
                  <a:srgbClr val="006699"/>
                </a:solidFill>
              </a:rPr>
              <a:t>th</a:t>
            </a:r>
            <a:r>
              <a:rPr lang="en-GB" b="1" dirty="0" smtClean="0">
                <a:solidFill>
                  <a:srgbClr val="006699"/>
                </a:solidFill>
              </a:rPr>
              <a:t> February 2015</a:t>
            </a:r>
          </a:p>
          <a:p>
            <a:endParaRPr lang="en-GB" dirty="0"/>
          </a:p>
          <a:p>
            <a:r>
              <a:rPr lang="en-GB" dirty="0" smtClean="0"/>
              <a:t>“</a:t>
            </a:r>
            <a:r>
              <a:rPr lang="en-GB" dirty="0"/>
              <a:t>Evidence suggests that the money allocated to free early education policy, and distributed by local authorities, does not cover the economic cost of delivering the free hours in the PVI sector.”</a:t>
            </a: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834" y="1148971"/>
            <a:ext cx="4229100" cy="4216400"/>
          </a:xfrm>
          <a:prstGeom prst="rect">
            <a:avLst/>
          </a:prstGeom>
        </p:spPr>
      </p:pic>
      <p:sp>
        <p:nvSpPr>
          <p:cNvPr id="15" name="TextBox 14"/>
          <p:cNvSpPr txBox="1"/>
          <p:nvPr/>
        </p:nvSpPr>
        <p:spPr>
          <a:xfrm>
            <a:off x="5760132" y="1149135"/>
            <a:ext cx="3132348" cy="2585323"/>
          </a:xfrm>
          <a:prstGeom prst="rect">
            <a:avLst/>
          </a:prstGeom>
          <a:noFill/>
        </p:spPr>
        <p:txBody>
          <a:bodyPr wrap="square" rtlCol="0">
            <a:spAutoFit/>
          </a:bodyPr>
          <a:lstStyle/>
          <a:p>
            <a:r>
              <a:rPr lang="en-GB" b="1" dirty="0">
                <a:solidFill>
                  <a:srgbClr val="006699"/>
                </a:solidFill>
              </a:rPr>
              <a:t>April 13</a:t>
            </a:r>
            <a:r>
              <a:rPr lang="en-GB" b="1" baseline="30000" dirty="0">
                <a:solidFill>
                  <a:srgbClr val="006699"/>
                </a:solidFill>
              </a:rPr>
              <a:t>th</a:t>
            </a:r>
            <a:r>
              <a:rPr lang="en-GB" b="1" dirty="0">
                <a:solidFill>
                  <a:srgbClr val="006699"/>
                </a:solidFill>
              </a:rPr>
              <a:t> 2015</a:t>
            </a:r>
          </a:p>
          <a:p>
            <a:endParaRPr lang="en-GB" dirty="0" smtClean="0"/>
          </a:p>
          <a:p>
            <a:r>
              <a:rPr lang="en-GB" dirty="0" smtClean="0"/>
              <a:t>“</a:t>
            </a:r>
            <a:r>
              <a:rPr lang="en-GB" dirty="0"/>
              <a:t>A Conservative government will increase the hourly funding rates paid to providers in different parts of the country, and will consult on the appropriate level and design of the uplift</a:t>
            </a:r>
            <a:r>
              <a:rPr lang="en-GB" dirty="0" smtClean="0"/>
              <a:t>.”</a:t>
            </a:r>
            <a:endParaRPr lang="en-GB" dirty="0"/>
          </a:p>
        </p:txBody>
      </p:sp>
    </p:spTree>
    <p:extLst>
      <p:ext uri="{BB962C8B-B14F-4D97-AF65-F5344CB8AC3E}">
        <p14:creationId xmlns:p14="http://schemas.microsoft.com/office/powerpoint/2010/main" val="3065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9"/>
                                        </p:tgtEl>
                                        <p:attrNameLst>
                                          <p:attrName>style.visibility</p:attrName>
                                        </p:attrNameLst>
                                      </p:cBhvr>
                                      <p:to>
                                        <p:strVal val="hidden"/>
                                      </p:to>
                                    </p:set>
                                  </p:sub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1"/>
                                        </p:tgtEl>
                                        <p:attrNameLst>
                                          <p:attrName>style.visibility</p:attrName>
                                        </p:attrNameLst>
                                      </p:cBhvr>
                                      <p:to>
                                        <p:strVal val="hidden"/>
                                      </p:to>
                                    </p:set>
                                  </p:sub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96384"/>
            <a:ext cx="9144000" cy="2261616"/>
          </a:xfrm>
          <a:prstGeom prst="rect">
            <a:avLst/>
          </a:prstGeom>
        </p:spPr>
      </p:pic>
      <p:sp>
        <p:nvSpPr>
          <p:cNvPr id="2" name="Content Placeholder 1"/>
          <p:cNvSpPr>
            <a:spLocks noGrp="1"/>
          </p:cNvSpPr>
          <p:nvPr>
            <p:ph idx="1"/>
          </p:nvPr>
        </p:nvSpPr>
        <p:spPr>
          <a:xfrm>
            <a:off x="179512" y="1052736"/>
            <a:ext cx="8964488" cy="4565104"/>
          </a:xfrm>
        </p:spPr>
        <p:txBody>
          <a:bodyPr/>
          <a:lstStyle/>
          <a:p>
            <a:r>
              <a:rPr lang="en-GB" sz="2400" b="1" dirty="0" smtClean="0"/>
              <a:t>Delivery costs are complex and variable</a:t>
            </a:r>
          </a:p>
          <a:p>
            <a:r>
              <a:rPr lang="en-GB" sz="2400" b="1" dirty="0" smtClean="0"/>
              <a:t>A robust funding model is needed which factors in:  </a:t>
            </a:r>
          </a:p>
          <a:p>
            <a:pPr lvl="1"/>
            <a:r>
              <a:rPr lang="en-GB" sz="2000" dirty="0" smtClean="0"/>
              <a:t>Deprivation and additional needs</a:t>
            </a:r>
          </a:p>
          <a:p>
            <a:pPr lvl="1"/>
            <a:r>
              <a:rPr lang="en-GB" sz="2000" dirty="0" smtClean="0"/>
              <a:t>Local </a:t>
            </a:r>
            <a:r>
              <a:rPr lang="en-GB" sz="2000" dirty="0"/>
              <a:t>labour and property markets</a:t>
            </a:r>
            <a:endParaRPr lang="en-GB" sz="2000" dirty="0" smtClean="0"/>
          </a:p>
          <a:p>
            <a:pPr lvl="1"/>
            <a:r>
              <a:rPr lang="en-GB" sz="2000" dirty="0" smtClean="0"/>
              <a:t>Changing qualification requirements </a:t>
            </a:r>
          </a:p>
          <a:p>
            <a:pPr lvl="1"/>
            <a:r>
              <a:rPr lang="en-GB" sz="2000" dirty="0" smtClean="0"/>
              <a:t>Changes to the minimum wage and pensions </a:t>
            </a:r>
          </a:p>
          <a:p>
            <a:pPr lvl="1"/>
            <a:r>
              <a:rPr lang="en-GB" sz="2000" dirty="0" smtClean="0"/>
              <a:t>National VAT and local business rate policies</a:t>
            </a:r>
          </a:p>
          <a:p>
            <a:pPr lvl="1"/>
            <a:r>
              <a:rPr lang="en-GB" sz="2000" dirty="0" smtClean="0"/>
              <a:t>Changes to EYFS e.g. integrated reviews at age 2 </a:t>
            </a:r>
          </a:p>
          <a:p>
            <a:pPr lvl="1"/>
            <a:r>
              <a:rPr lang="en-GB" sz="2000" dirty="0" smtClean="0"/>
              <a:t>Indexed to inflation</a:t>
            </a:r>
          </a:p>
          <a:p>
            <a:r>
              <a:rPr lang="en-GB" sz="2400" b="1" dirty="0" smtClean="0"/>
              <a:t>A review of early years funding MUST be the first priority before any further expansion</a:t>
            </a:r>
            <a:endParaRPr lang="en-GB" sz="2400" dirty="0" smtClean="0"/>
          </a:p>
          <a:p>
            <a:endParaRPr lang="en-GB" sz="2400" dirty="0"/>
          </a:p>
        </p:txBody>
      </p:sp>
      <p:sp>
        <p:nvSpPr>
          <p:cNvPr id="3" name="TextBox 2"/>
          <p:cNvSpPr txBox="1"/>
          <p:nvPr/>
        </p:nvSpPr>
        <p:spPr>
          <a:xfrm>
            <a:off x="179512" y="260648"/>
            <a:ext cx="7272808" cy="646331"/>
          </a:xfrm>
          <a:prstGeom prst="rect">
            <a:avLst/>
          </a:prstGeom>
          <a:noFill/>
        </p:spPr>
        <p:txBody>
          <a:bodyPr wrap="square" rtlCol="0">
            <a:spAutoFit/>
          </a:bodyPr>
          <a:lstStyle/>
          <a:p>
            <a:pPr>
              <a:spcBef>
                <a:spcPts val="0"/>
              </a:spcBef>
              <a:defRPr/>
            </a:pPr>
            <a:r>
              <a:rPr lang="en-GB" sz="3600" b="1" dirty="0" smtClean="0">
                <a:solidFill>
                  <a:srgbClr val="006699"/>
                </a:solidFill>
                <a:latin typeface="+mn-lt"/>
                <a:cs typeface="+mn-cs"/>
              </a:rPr>
              <a:t>Key messages </a:t>
            </a:r>
            <a:endParaRPr lang="en-GB" sz="3600" b="1" dirty="0">
              <a:solidFill>
                <a:srgbClr val="006699"/>
              </a:solidFill>
              <a:latin typeface="+mn-lt"/>
              <a:cs typeface="+mn-cs"/>
            </a:endParaRPr>
          </a:p>
        </p:txBody>
      </p:sp>
    </p:spTree>
    <p:extLst>
      <p:ext uri="{BB962C8B-B14F-4D97-AF65-F5344CB8AC3E}">
        <p14:creationId xmlns:p14="http://schemas.microsoft.com/office/powerpoint/2010/main" val="287144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96384"/>
            <a:ext cx="9144000" cy="2261616"/>
          </a:xfrm>
          <a:prstGeom prst="rect">
            <a:avLst/>
          </a:prstGeom>
        </p:spPr>
      </p:pic>
      <p:sp>
        <p:nvSpPr>
          <p:cNvPr id="2" name="Content Placeholder 1"/>
          <p:cNvSpPr>
            <a:spLocks noGrp="1"/>
          </p:cNvSpPr>
          <p:nvPr>
            <p:ph idx="1"/>
          </p:nvPr>
        </p:nvSpPr>
        <p:spPr>
          <a:xfrm>
            <a:off x="467544" y="1484784"/>
            <a:ext cx="8435280" cy="4525963"/>
          </a:xfrm>
        </p:spPr>
        <p:txBody>
          <a:bodyPr/>
          <a:lstStyle/>
          <a:p>
            <a:pPr marL="0" indent="0">
              <a:buNone/>
            </a:pPr>
            <a:r>
              <a:rPr lang="en-GB" sz="2400" dirty="0" smtClean="0"/>
              <a:t>The Pre-school Learning Alliance commissioned the study to answer some fundamental questions</a:t>
            </a:r>
          </a:p>
          <a:p>
            <a:pPr marL="0" indent="0">
              <a:buNone/>
            </a:pPr>
            <a:endParaRPr lang="en-GB" sz="2800" dirty="0" smtClean="0"/>
          </a:p>
          <a:p>
            <a:r>
              <a:rPr lang="en-GB" sz="2400" b="1" dirty="0" smtClean="0"/>
              <a:t>What does it cost </a:t>
            </a:r>
            <a:r>
              <a:rPr lang="en-GB" sz="2400" dirty="0" smtClean="0"/>
              <a:t>to deliver an hour of quality early education and childcare? </a:t>
            </a:r>
          </a:p>
          <a:p>
            <a:r>
              <a:rPr lang="en-GB" sz="2400" b="1" dirty="0" smtClean="0"/>
              <a:t>How much is paid </a:t>
            </a:r>
            <a:r>
              <a:rPr lang="en-GB" sz="2400" dirty="0" smtClean="0"/>
              <a:t>for this hour of quality early education and childcare? </a:t>
            </a:r>
          </a:p>
          <a:p>
            <a:r>
              <a:rPr lang="en-GB" sz="2400" b="1" dirty="0" smtClean="0"/>
              <a:t>What is the difference </a:t>
            </a:r>
            <a:r>
              <a:rPr lang="en-GB" sz="2400" dirty="0" smtClean="0"/>
              <a:t>between the delivery cost and funding rate?</a:t>
            </a:r>
          </a:p>
          <a:p>
            <a:pPr marL="0" indent="0">
              <a:buNone/>
            </a:pPr>
            <a:endParaRPr lang="en-GB" sz="2800" dirty="0" smtClean="0"/>
          </a:p>
          <a:p>
            <a:endParaRPr lang="en-GB" sz="2800" dirty="0"/>
          </a:p>
        </p:txBody>
      </p:sp>
      <p:sp>
        <p:nvSpPr>
          <p:cNvPr id="5" name="TextBox 4"/>
          <p:cNvSpPr txBox="1"/>
          <p:nvPr/>
        </p:nvSpPr>
        <p:spPr>
          <a:xfrm>
            <a:off x="271275" y="404664"/>
            <a:ext cx="6480720" cy="646331"/>
          </a:xfrm>
          <a:prstGeom prst="rect">
            <a:avLst/>
          </a:prstGeom>
          <a:noFill/>
        </p:spPr>
        <p:txBody>
          <a:bodyPr wrap="square" rtlCol="0">
            <a:spAutoFit/>
          </a:bodyPr>
          <a:lstStyle/>
          <a:p>
            <a:pPr>
              <a:spcBef>
                <a:spcPts val="0"/>
              </a:spcBef>
              <a:defRPr/>
            </a:pPr>
            <a:r>
              <a:rPr lang="en-GB" sz="3600" b="1" dirty="0" smtClean="0">
                <a:solidFill>
                  <a:srgbClr val="006699"/>
                </a:solidFill>
                <a:latin typeface="+mn-lt"/>
                <a:cs typeface="+mn-cs"/>
              </a:rPr>
              <a:t>Our aim</a:t>
            </a:r>
            <a:endParaRPr lang="en-GB" sz="3600" b="1" dirty="0">
              <a:solidFill>
                <a:srgbClr val="006699"/>
              </a:solidFill>
              <a:latin typeface="+mn-lt"/>
              <a:cs typeface="+mn-cs"/>
            </a:endParaRPr>
          </a:p>
        </p:txBody>
      </p:sp>
    </p:spTree>
    <p:extLst>
      <p:ext uri="{BB962C8B-B14F-4D97-AF65-F5344CB8AC3E}">
        <p14:creationId xmlns:p14="http://schemas.microsoft.com/office/powerpoint/2010/main" val="349542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Image result for images of cake ingredien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AutoShape 4" descr="Image result for images of cake ingredient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TextBox 5"/>
          <p:cNvSpPr txBox="1"/>
          <p:nvPr/>
        </p:nvSpPr>
        <p:spPr>
          <a:xfrm>
            <a:off x="310658" y="304708"/>
            <a:ext cx="6336704" cy="584775"/>
          </a:xfrm>
          <a:prstGeom prst="rect">
            <a:avLst/>
          </a:prstGeom>
          <a:noFill/>
        </p:spPr>
        <p:txBody>
          <a:bodyPr wrap="square" rtlCol="0">
            <a:spAutoFit/>
          </a:bodyPr>
          <a:lstStyle/>
          <a:p>
            <a:pPr>
              <a:spcBef>
                <a:spcPts val="0"/>
              </a:spcBef>
              <a:defRPr/>
            </a:pPr>
            <a:r>
              <a:rPr lang="en-GB" sz="3200" b="1" dirty="0" smtClean="0">
                <a:solidFill>
                  <a:srgbClr val="006699"/>
                </a:solidFill>
                <a:latin typeface="+mn-lt"/>
                <a:cs typeface="+mn-cs"/>
              </a:rPr>
              <a:t>The knowledge gap</a:t>
            </a:r>
            <a:endParaRPr lang="en-GB" sz="3200" b="1" dirty="0">
              <a:solidFill>
                <a:srgbClr val="006699"/>
              </a:solidFill>
              <a:latin typeface="+mn-lt"/>
              <a:cs typeface="+mn-cs"/>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89106"/>
            <a:ext cx="9144000" cy="2261616"/>
          </a:xfrm>
          <a:prstGeom prst="rect">
            <a:avLst/>
          </a:prstGeom>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4198760"/>
            <a:ext cx="3860499" cy="810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326334" y="3573016"/>
            <a:ext cx="3289399" cy="246221"/>
          </a:xfrm>
          <a:prstGeom prst="rect">
            <a:avLst/>
          </a:prstGeom>
          <a:noFill/>
        </p:spPr>
        <p:txBody>
          <a:bodyPr wrap="square" rtlCol="0">
            <a:spAutoFit/>
          </a:bodyPr>
          <a:lstStyle/>
          <a:p>
            <a:r>
              <a:rPr lang="en-GB" sz="1000" b="1" dirty="0" smtClean="0"/>
              <a:t>Childcare Provider Finance Survey DfE 2012</a:t>
            </a:r>
            <a:endParaRPr lang="en-GB" sz="1000" b="1" dirty="0"/>
          </a:p>
        </p:txBody>
      </p:sp>
      <p:sp>
        <p:nvSpPr>
          <p:cNvPr id="12" name="TextBox 11"/>
          <p:cNvSpPr txBox="1"/>
          <p:nvPr/>
        </p:nvSpPr>
        <p:spPr>
          <a:xfrm>
            <a:off x="107504" y="5085184"/>
            <a:ext cx="4792543" cy="246221"/>
          </a:xfrm>
          <a:prstGeom prst="rect">
            <a:avLst/>
          </a:prstGeom>
          <a:noFill/>
        </p:spPr>
        <p:txBody>
          <a:bodyPr wrap="square" rtlCol="0">
            <a:spAutoFit/>
          </a:bodyPr>
          <a:lstStyle/>
          <a:p>
            <a:pPr algn="r"/>
            <a:r>
              <a:rPr lang="en-GB" sz="1000" b="1" dirty="0" smtClean="0"/>
              <a:t>NDNA Annual Nursery Survey 2015: 3 &amp; 4 yr old funding gaps</a:t>
            </a:r>
            <a:endParaRPr lang="en-GB" sz="1000" b="1" dirty="0"/>
          </a:p>
        </p:txBody>
      </p:sp>
      <p:sp>
        <p:nvSpPr>
          <p:cNvPr id="17" name="TextBox 16"/>
          <p:cNvSpPr txBox="1"/>
          <p:nvPr/>
        </p:nvSpPr>
        <p:spPr>
          <a:xfrm>
            <a:off x="6012160" y="1772816"/>
            <a:ext cx="2160240" cy="646331"/>
          </a:xfrm>
          <a:prstGeom prst="rect">
            <a:avLst/>
          </a:prstGeom>
          <a:noFill/>
        </p:spPr>
        <p:txBody>
          <a:bodyPr wrap="square" rtlCol="0">
            <a:spAutoFit/>
          </a:bodyPr>
          <a:lstStyle/>
          <a:p>
            <a:r>
              <a:rPr lang="en-GB" b="1" dirty="0" smtClean="0">
                <a:solidFill>
                  <a:srgbClr val="006699"/>
                </a:solidFill>
              </a:rPr>
              <a:t>Can’t translate to hourly cost</a:t>
            </a:r>
            <a:endParaRPr lang="en-GB" b="1" dirty="0">
              <a:solidFill>
                <a:srgbClr val="006699"/>
              </a:solidFill>
            </a:endParaRPr>
          </a:p>
        </p:txBody>
      </p:sp>
      <p:sp>
        <p:nvSpPr>
          <p:cNvPr id="21" name="TextBox 20"/>
          <p:cNvSpPr txBox="1"/>
          <p:nvPr/>
        </p:nvSpPr>
        <p:spPr>
          <a:xfrm>
            <a:off x="5961634" y="4427087"/>
            <a:ext cx="2210766" cy="646331"/>
          </a:xfrm>
          <a:prstGeom prst="rect">
            <a:avLst/>
          </a:prstGeom>
          <a:noFill/>
        </p:spPr>
        <p:txBody>
          <a:bodyPr wrap="square" rtlCol="0">
            <a:spAutoFit/>
          </a:bodyPr>
          <a:lstStyle/>
          <a:p>
            <a:r>
              <a:rPr lang="en-GB" b="1" dirty="0" smtClean="0">
                <a:solidFill>
                  <a:srgbClr val="006699"/>
                </a:solidFill>
              </a:rPr>
              <a:t>Can’t evaluate the costing base</a:t>
            </a:r>
            <a:endParaRPr lang="en-GB" b="1" dirty="0">
              <a:solidFill>
                <a:srgbClr val="006699"/>
              </a:solidFill>
            </a:endParaRPr>
          </a:p>
        </p:txBody>
      </p:sp>
      <p:graphicFrame>
        <p:nvGraphicFramePr>
          <p:cNvPr id="22" name="Chart 21"/>
          <p:cNvGraphicFramePr>
            <a:graphicFrameLocks/>
          </p:cNvGraphicFramePr>
          <p:nvPr>
            <p:extLst>
              <p:ext uri="{D42A27DB-BD31-4B8C-83A1-F6EECF244321}">
                <p14:modId xmlns:p14="http://schemas.microsoft.com/office/powerpoint/2010/main" val="898099454"/>
              </p:ext>
            </p:extLst>
          </p:nvPr>
        </p:nvGraphicFramePr>
        <p:xfrm>
          <a:off x="460375" y="1013595"/>
          <a:ext cx="5124450" cy="30384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4704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7" grpId="0"/>
      <p:bldP spid="21" grpId="0"/>
      <p:bldGraphic spid="2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89106"/>
            <a:ext cx="9144000" cy="2261616"/>
          </a:xfrm>
          <a:prstGeom prst="rect">
            <a:avLst/>
          </a:prstGeom>
        </p:spPr>
      </p:pic>
      <p:sp>
        <p:nvSpPr>
          <p:cNvPr id="4" name="TextBox 3"/>
          <p:cNvSpPr txBox="1"/>
          <p:nvPr/>
        </p:nvSpPr>
        <p:spPr>
          <a:xfrm>
            <a:off x="653841" y="404663"/>
            <a:ext cx="6480720" cy="646331"/>
          </a:xfrm>
          <a:prstGeom prst="rect">
            <a:avLst/>
          </a:prstGeom>
          <a:noFill/>
        </p:spPr>
        <p:txBody>
          <a:bodyPr wrap="square" rtlCol="0">
            <a:spAutoFit/>
          </a:bodyPr>
          <a:lstStyle/>
          <a:p>
            <a:pPr>
              <a:spcBef>
                <a:spcPts val="0"/>
              </a:spcBef>
              <a:defRPr/>
            </a:pPr>
            <a:r>
              <a:rPr lang="en-GB" sz="3600" b="1" dirty="0" smtClean="0">
                <a:solidFill>
                  <a:srgbClr val="006699"/>
                </a:solidFill>
                <a:latin typeface="+mn-lt"/>
                <a:cs typeface="+mn-cs"/>
              </a:rPr>
              <a:t>The scope and scale</a:t>
            </a:r>
            <a:endParaRPr lang="en-GB" sz="3600" b="1" dirty="0">
              <a:solidFill>
                <a:srgbClr val="006699"/>
              </a:solidFill>
              <a:latin typeface="+mn-lt"/>
              <a:cs typeface="+mn-cs"/>
            </a:endParaRPr>
          </a:p>
        </p:txBody>
      </p:sp>
      <p:sp>
        <p:nvSpPr>
          <p:cNvPr id="5" name="Content Placeholder 4"/>
          <p:cNvSpPr>
            <a:spLocks noGrp="1"/>
          </p:cNvSpPr>
          <p:nvPr>
            <p:ph idx="1"/>
          </p:nvPr>
        </p:nvSpPr>
        <p:spPr/>
        <p:txBody>
          <a:bodyPr/>
          <a:lstStyle/>
          <a:p>
            <a:r>
              <a:rPr lang="en-GB" sz="2400" dirty="0" smtClean="0"/>
              <a:t>Our challenge was to address this gap</a:t>
            </a:r>
          </a:p>
          <a:p>
            <a:pPr lvl="1"/>
            <a:r>
              <a:rPr lang="en-GB" sz="2000" dirty="0" smtClean="0"/>
              <a:t>Establish inputs in a consistent way across settings  </a:t>
            </a:r>
          </a:p>
          <a:p>
            <a:pPr lvl="1"/>
            <a:r>
              <a:rPr lang="en-GB" sz="2000" dirty="0" smtClean="0"/>
              <a:t>Track how resources are deployed </a:t>
            </a:r>
          </a:p>
          <a:p>
            <a:pPr lvl="1"/>
            <a:r>
              <a:rPr lang="en-GB" sz="2000" dirty="0" smtClean="0"/>
              <a:t>Build the unit cost from the sum of it’s parts </a:t>
            </a:r>
            <a:r>
              <a:rPr lang="en-GB" sz="2400" dirty="0" smtClean="0"/>
              <a:t> </a:t>
            </a:r>
          </a:p>
          <a:p>
            <a:r>
              <a:rPr lang="en-GB" sz="2400" dirty="0" smtClean="0"/>
              <a:t>Private voluntary and independent settings on non-domestic premises </a:t>
            </a:r>
          </a:p>
          <a:p>
            <a:r>
              <a:rPr lang="en-GB" sz="2400" dirty="0" smtClean="0"/>
              <a:t>Good or outstanding Ofsted</a:t>
            </a:r>
          </a:p>
          <a:p>
            <a:r>
              <a:rPr lang="en-GB" sz="2400" dirty="0" smtClean="0"/>
              <a:t>Random stratified sample </a:t>
            </a:r>
          </a:p>
          <a:p>
            <a:r>
              <a:rPr lang="en-GB" sz="2400" dirty="0" smtClean="0"/>
              <a:t>100 PVI settings </a:t>
            </a:r>
            <a:endParaRPr lang="en-GB" sz="2400" dirty="0"/>
          </a:p>
        </p:txBody>
      </p:sp>
    </p:spTree>
    <p:extLst>
      <p:ext uri="{BB962C8B-B14F-4D97-AF65-F5344CB8AC3E}">
        <p14:creationId xmlns:p14="http://schemas.microsoft.com/office/powerpoint/2010/main" val="42064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96384"/>
            <a:ext cx="9144000" cy="226161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3493" y="2052540"/>
            <a:ext cx="6736860" cy="2912728"/>
          </a:xfrm>
          <a:prstGeom prst="rect">
            <a:avLst/>
          </a:prstGeom>
        </p:spPr>
      </p:pic>
      <p:sp>
        <p:nvSpPr>
          <p:cNvPr id="7" name="TextBox 6"/>
          <p:cNvSpPr txBox="1"/>
          <p:nvPr/>
        </p:nvSpPr>
        <p:spPr>
          <a:xfrm>
            <a:off x="653841" y="404663"/>
            <a:ext cx="6480720" cy="646331"/>
          </a:xfrm>
          <a:prstGeom prst="rect">
            <a:avLst/>
          </a:prstGeom>
          <a:noFill/>
        </p:spPr>
        <p:txBody>
          <a:bodyPr wrap="square" rtlCol="0">
            <a:spAutoFit/>
          </a:bodyPr>
          <a:lstStyle/>
          <a:p>
            <a:pPr>
              <a:spcBef>
                <a:spcPts val="0"/>
              </a:spcBef>
              <a:defRPr/>
            </a:pPr>
            <a:r>
              <a:rPr lang="en-GB" sz="3600" b="1" dirty="0" smtClean="0">
                <a:solidFill>
                  <a:srgbClr val="006699"/>
                </a:solidFill>
                <a:latin typeface="+mn-lt"/>
                <a:cs typeface="+mn-cs"/>
              </a:rPr>
              <a:t>Our approach </a:t>
            </a:r>
            <a:endParaRPr lang="en-GB" sz="3600" b="1" dirty="0">
              <a:solidFill>
                <a:srgbClr val="006699"/>
              </a:solidFill>
              <a:latin typeface="+mn-lt"/>
              <a:cs typeface="+mn-cs"/>
            </a:endParaRPr>
          </a:p>
        </p:txBody>
      </p:sp>
      <p:sp>
        <p:nvSpPr>
          <p:cNvPr id="6" name="TextBox 5"/>
          <p:cNvSpPr txBox="1"/>
          <p:nvPr/>
        </p:nvSpPr>
        <p:spPr>
          <a:xfrm>
            <a:off x="675344" y="1050995"/>
            <a:ext cx="8217135" cy="1015663"/>
          </a:xfrm>
          <a:prstGeom prst="rect">
            <a:avLst/>
          </a:prstGeom>
          <a:noFill/>
        </p:spPr>
        <p:txBody>
          <a:bodyPr wrap="square" rtlCol="0">
            <a:spAutoFit/>
          </a:bodyPr>
          <a:lstStyle/>
          <a:p>
            <a:r>
              <a:rPr lang="en-GB" sz="2000" dirty="0"/>
              <a:t>Costs tracked across 186,712 hrs of early education used by 5,635 </a:t>
            </a:r>
            <a:r>
              <a:rPr lang="en-GB" sz="2000" dirty="0" smtClean="0"/>
              <a:t>children </a:t>
            </a:r>
            <a:endParaRPr lang="en-GB" sz="2000" dirty="0"/>
          </a:p>
          <a:p>
            <a:endParaRPr lang="en-GB" sz="2000" dirty="0"/>
          </a:p>
        </p:txBody>
      </p:sp>
      <p:sp>
        <p:nvSpPr>
          <p:cNvPr id="8" name="TextBox 7"/>
          <p:cNvSpPr txBox="1"/>
          <p:nvPr/>
        </p:nvSpPr>
        <p:spPr>
          <a:xfrm>
            <a:off x="4716016" y="4365104"/>
            <a:ext cx="4176464" cy="1200329"/>
          </a:xfrm>
          <a:prstGeom prst="rect">
            <a:avLst/>
          </a:prstGeom>
          <a:noFill/>
        </p:spPr>
        <p:txBody>
          <a:bodyPr wrap="square" rtlCol="0">
            <a:spAutoFit/>
          </a:bodyPr>
          <a:lstStyle/>
          <a:p>
            <a:pPr lvl="1"/>
            <a:r>
              <a:rPr lang="en-GB" dirty="0" smtClean="0"/>
              <a:t>3,488 </a:t>
            </a:r>
            <a:r>
              <a:rPr lang="en-GB" dirty="0"/>
              <a:t>funded 3 and 4 year olds</a:t>
            </a:r>
          </a:p>
          <a:p>
            <a:pPr lvl="1"/>
            <a:r>
              <a:rPr lang="en-GB" dirty="0"/>
              <a:t>383 funded 2 year olds </a:t>
            </a:r>
            <a:endParaRPr lang="en-GB" dirty="0" smtClean="0"/>
          </a:p>
          <a:p>
            <a:pPr lvl="1"/>
            <a:r>
              <a:rPr lang="en-GB" dirty="0" smtClean="0"/>
              <a:t>100 PVI settings across 76 LA’s</a:t>
            </a:r>
            <a:endParaRPr lang="en-GB" dirty="0"/>
          </a:p>
          <a:p>
            <a:endParaRPr lang="en-GB" dirty="0"/>
          </a:p>
        </p:txBody>
      </p:sp>
    </p:spTree>
    <p:extLst>
      <p:ext uri="{BB962C8B-B14F-4D97-AF65-F5344CB8AC3E}">
        <p14:creationId xmlns:p14="http://schemas.microsoft.com/office/powerpoint/2010/main" val="1228784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96384"/>
            <a:ext cx="9144000" cy="2261616"/>
          </a:xfrm>
          <a:prstGeom prst="rect">
            <a:avLst/>
          </a:prstGeom>
        </p:spPr>
      </p:pic>
      <p:sp>
        <p:nvSpPr>
          <p:cNvPr id="2" name="Content Placeholder 1"/>
          <p:cNvSpPr>
            <a:spLocks noGrp="1"/>
          </p:cNvSpPr>
          <p:nvPr>
            <p:ph idx="1"/>
          </p:nvPr>
        </p:nvSpPr>
        <p:spPr>
          <a:xfrm>
            <a:off x="395536" y="1268760"/>
            <a:ext cx="8579296" cy="4525963"/>
          </a:xfrm>
        </p:spPr>
        <p:txBody>
          <a:bodyPr/>
          <a:lstStyle/>
          <a:p>
            <a:r>
              <a:rPr lang="en-GB" sz="2000" dirty="0" smtClean="0"/>
              <a:t>Cost calculated for every child at 5 minute intervals averaged across 2 weeks</a:t>
            </a:r>
          </a:p>
          <a:p>
            <a:r>
              <a:rPr lang="en-GB" sz="2000" dirty="0" smtClean="0"/>
              <a:t>Broken down into 9 cost elements</a:t>
            </a:r>
          </a:p>
          <a:p>
            <a:pPr lvl="1"/>
            <a:r>
              <a:rPr lang="en-GB" sz="1800" dirty="0" smtClean="0"/>
              <a:t>Non-labour overhead (premises, utilities, materials etc.)</a:t>
            </a:r>
          </a:p>
          <a:p>
            <a:pPr lvl="1"/>
            <a:r>
              <a:rPr lang="en-GB" sz="1800" dirty="0" smtClean="0"/>
              <a:t>Supernumerary labour </a:t>
            </a:r>
          </a:p>
          <a:p>
            <a:pPr lvl="1"/>
            <a:r>
              <a:rPr lang="en-GB" sz="1800" dirty="0" smtClean="0"/>
              <a:t>In-ratio labour </a:t>
            </a:r>
          </a:p>
          <a:p>
            <a:pPr lvl="1"/>
            <a:r>
              <a:rPr lang="en-GB" sz="1800" dirty="0" smtClean="0"/>
              <a:t>Out of ratio labour (paid &amp; unpaid time separately accounted)</a:t>
            </a:r>
          </a:p>
          <a:p>
            <a:pPr lvl="2"/>
            <a:r>
              <a:rPr lang="en-GB" sz="1600" dirty="0" smtClean="0"/>
              <a:t>Paperwork</a:t>
            </a:r>
          </a:p>
          <a:p>
            <a:pPr lvl="2"/>
            <a:r>
              <a:rPr lang="en-GB" sz="1600" dirty="0" smtClean="0"/>
              <a:t>Liaising with parents</a:t>
            </a:r>
          </a:p>
          <a:p>
            <a:pPr lvl="2"/>
            <a:r>
              <a:rPr lang="en-GB" sz="1600" dirty="0" smtClean="0"/>
              <a:t>Liaising with external agencies </a:t>
            </a:r>
          </a:p>
          <a:p>
            <a:r>
              <a:rPr lang="en-GB" sz="2000" dirty="0"/>
              <a:t>Each child’s average hourly cost </a:t>
            </a:r>
            <a:r>
              <a:rPr lang="en-GB" sz="2000" dirty="0" smtClean="0"/>
              <a:t>then compared </a:t>
            </a:r>
            <a:r>
              <a:rPr lang="en-GB" sz="2000" dirty="0"/>
              <a:t>with relevant LA delegated PVI funding rate</a:t>
            </a:r>
          </a:p>
          <a:p>
            <a:pPr marL="0" indent="0">
              <a:buNone/>
            </a:pPr>
            <a:endParaRPr lang="en-GB" sz="2400" dirty="0"/>
          </a:p>
        </p:txBody>
      </p:sp>
      <p:sp>
        <p:nvSpPr>
          <p:cNvPr id="4" name="TextBox 3"/>
          <p:cNvSpPr txBox="1"/>
          <p:nvPr/>
        </p:nvSpPr>
        <p:spPr>
          <a:xfrm>
            <a:off x="653841" y="404663"/>
            <a:ext cx="6480720" cy="646331"/>
          </a:xfrm>
          <a:prstGeom prst="rect">
            <a:avLst/>
          </a:prstGeom>
          <a:noFill/>
        </p:spPr>
        <p:txBody>
          <a:bodyPr wrap="square" rtlCol="0">
            <a:spAutoFit/>
          </a:bodyPr>
          <a:lstStyle/>
          <a:p>
            <a:pPr>
              <a:spcBef>
                <a:spcPts val="0"/>
              </a:spcBef>
              <a:defRPr/>
            </a:pPr>
            <a:r>
              <a:rPr lang="en-GB" sz="3600" b="1" dirty="0" smtClean="0">
                <a:solidFill>
                  <a:srgbClr val="006699"/>
                </a:solidFill>
                <a:latin typeface="+mn-lt"/>
                <a:cs typeface="+mn-cs"/>
              </a:rPr>
              <a:t>The detail</a:t>
            </a:r>
            <a:endParaRPr lang="en-GB" sz="3600" b="1" dirty="0">
              <a:solidFill>
                <a:srgbClr val="006699"/>
              </a:solidFill>
              <a:latin typeface="+mn-lt"/>
              <a:cs typeface="+mn-cs"/>
            </a:endParaRPr>
          </a:p>
        </p:txBody>
      </p:sp>
    </p:spTree>
    <p:extLst>
      <p:ext uri="{BB962C8B-B14F-4D97-AF65-F5344CB8AC3E}">
        <p14:creationId xmlns:p14="http://schemas.microsoft.com/office/powerpoint/2010/main" val="387036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96384"/>
            <a:ext cx="9144000" cy="2261616"/>
          </a:xfrm>
          <a:prstGeom prst="rect">
            <a:avLst/>
          </a:prstGeom>
        </p:spPr>
      </p:pic>
      <p:sp>
        <p:nvSpPr>
          <p:cNvPr id="2" name="Content Placeholder 1"/>
          <p:cNvSpPr>
            <a:spLocks noGrp="1"/>
          </p:cNvSpPr>
          <p:nvPr>
            <p:ph idx="1"/>
          </p:nvPr>
        </p:nvSpPr>
        <p:spPr/>
        <p:txBody>
          <a:bodyPr/>
          <a:lstStyle/>
          <a:p>
            <a:pPr marL="0" indent="0">
              <a:buNone/>
            </a:pPr>
            <a:r>
              <a:rPr lang="en-GB" sz="2400" dirty="0" smtClean="0"/>
              <a:t>Average delegated PVI funding 		 £5.19 per hr</a:t>
            </a:r>
          </a:p>
          <a:p>
            <a:pPr marL="0" indent="0">
              <a:buNone/>
            </a:pPr>
            <a:r>
              <a:rPr lang="en-GB" sz="2400" dirty="0" smtClean="0"/>
              <a:t>Average delivery cost	 		 £5.97 per hr</a:t>
            </a:r>
          </a:p>
          <a:p>
            <a:pPr marL="0" indent="0">
              <a:buNone/>
            </a:pPr>
            <a:r>
              <a:rPr lang="en-GB" sz="2400" dirty="0" smtClean="0"/>
              <a:t>						______</a:t>
            </a:r>
          </a:p>
          <a:p>
            <a:pPr marL="0" indent="0">
              <a:buNone/>
            </a:pPr>
            <a:r>
              <a:rPr lang="en-GB" sz="2400" b="1" u="sng" dirty="0" smtClean="0"/>
              <a:t>Breakeven</a:t>
            </a:r>
            <a:r>
              <a:rPr lang="en-GB" sz="2400" dirty="0" smtClean="0"/>
              <a:t> </a:t>
            </a:r>
            <a:r>
              <a:rPr lang="en-GB" sz="2400" dirty="0"/>
              <a:t>f</a:t>
            </a:r>
            <a:r>
              <a:rPr lang="en-GB" sz="2400" dirty="0" smtClean="0"/>
              <a:t>unding gap			-£0.78 per hr</a:t>
            </a:r>
          </a:p>
          <a:p>
            <a:pPr marL="0" indent="0">
              <a:buNone/>
            </a:pPr>
            <a:endParaRPr lang="en-GB" sz="2400" dirty="0"/>
          </a:p>
          <a:p>
            <a:r>
              <a:rPr lang="en-GB" sz="2400" b="1" dirty="0" smtClean="0"/>
              <a:t>Average funding gap per child per annum -£407.81</a:t>
            </a:r>
          </a:p>
          <a:p>
            <a:r>
              <a:rPr lang="en-GB" sz="2400" b="1" dirty="0" smtClean="0"/>
              <a:t>Shortfall </a:t>
            </a:r>
            <a:r>
              <a:rPr lang="en-GB" sz="2400" b="1" dirty="0"/>
              <a:t>of </a:t>
            </a:r>
            <a:r>
              <a:rPr lang="en-GB" sz="2400" b="1" dirty="0" smtClean="0"/>
              <a:t>£29.6 million per annum BEFORE expansion to 40% of 2 year olds.  </a:t>
            </a:r>
            <a:endParaRPr lang="en-GB" sz="2400" b="1" dirty="0"/>
          </a:p>
        </p:txBody>
      </p:sp>
      <p:sp>
        <p:nvSpPr>
          <p:cNvPr id="3" name="TextBox 2"/>
          <p:cNvSpPr txBox="1"/>
          <p:nvPr/>
        </p:nvSpPr>
        <p:spPr>
          <a:xfrm>
            <a:off x="467544" y="399687"/>
            <a:ext cx="6336704" cy="646331"/>
          </a:xfrm>
          <a:prstGeom prst="rect">
            <a:avLst/>
          </a:prstGeom>
          <a:noFill/>
        </p:spPr>
        <p:txBody>
          <a:bodyPr wrap="square" rtlCol="0">
            <a:spAutoFit/>
          </a:bodyPr>
          <a:lstStyle/>
          <a:p>
            <a:pPr>
              <a:spcBef>
                <a:spcPts val="0"/>
              </a:spcBef>
              <a:defRPr/>
            </a:pPr>
            <a:r>
              <a:rPr lang="en-GB" sz="3600" b="1" dirty="0" smtClean="0">
                <a:solidFill>
                  <a:srgbClr val="006699"/>
                </a:solidFill>
                <a:latin typeface="+mn-lt"/>
                <a:cs typeface="+mn-cs"/>
              </a:rPr>
              <a:t>Funded 2 year olds </a:t>
            </a:r>
            <a:endParaRPr lang="en-GB" sz="3600" b="1" dirty="0">
              <a:solidFill>
                <a:srgbClr val="006699"/>
              </a:solidFill>
              <a:latin typeface="+mn-lt"/>
              <a:cs typeface="+mn-cs"/>
            </a:endParaRPr>
          </a:p>
        </p:txBody>
      </p:sp>
    </p:spTree>
    <p:extLst>
      <p:ext uri="{BB962C8B-B14F-4D97-AF65-F5344CB8AC3E}">
        <p14:creationId xmlns:p14="http://schemas.microsoft.com/office/powerpoint/2010/main" val="223145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476672"/>
            <a:ext cx="6336704" cy="646331"/>
          </a:xfrm>
          <a:prstGeom prst="rect">
            <a:avLst/>
          </a:prstGeom>
          <a:noFill/>
        </p:spPr>
        <p:txBody>
          <a:bodyPr wrap="square" rtlCol="0">
            <a:spAutoFit/>
          </a:bodyPr>
          <a:lstStyle/>
          <a:p>
            <a:pPr>
              <a:spcBef>
                <a:spcPts val="0"/>
              </a:spcBef>
              <a:defRPr/>
            </a:pPr>
            <a:r>
              <a:rPr lang="en-GB" sz="3600" b="1" dirty="0">
                <a:solidFill>
                  <a:srgbClr val="006699"/>
                </a:solidFill>
                <a:latin typeface="+mn-lt"/>
                <a:cs typeface="+mn-cs"/>
              </a:rPr>
              <a:t>Funded </a:t>
            </a:r>
            <a:r>
              <a:rPr lang="en-GB" sz="3600" b="1" dirty="0" smtClean="0">
                <a:solidFill>
                  <a:srgbClr val="006699"/>
                </a:solidFill>
                <a:latin typeface="+mn-lt"/>
                <a:cs typeface="+mn-cs"/>
              </a:rPr>
              <a:t>3 &amp; 4 year olds</a:t>
            </a:r>
            <a:endParaRPr lang="en-GB" sz="3600" b="1" dirty="0">
              <a:solidFill>
                <a:srgbClr val="006699"/>
              </a:solidFill>
              <a:latin typeface="+mn-lt"/>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96384"/>
            <a:ext cx="9144000" cy="2261616"/>
          </a:xfrm>
          <a:prstGeom prst="rect">
            <a:avLst/>
          </a:prstGeom>
        </p:spPr>
      </p:pic>
      <p:sp>
        <p:nvSpPr>
          <p:cNvPr id="6" name="Content Placeholder 1"/>
          <p:cNvSpPr>
            <a:spLocks noGrp="1"/>
          </p:cNvSpPr>
          <p:nvPr>
            <p:ph idx="1"/>
          </p:nvPr>
        </p:nvSpPr>
        <p:spPr>
          <a:xfrm>
            <a:off x="457200" y="1600200"/>
            <a:ext cx="8229600" cy="4525963"/>
          </a:xfrm>
        </p:spPr>
        <p:txBody>
          <a:bodyPr/>
          <a:lstStyle/>
          <a:p>
            <a:pPr marL="0" indent="0">
              <a:buNone/>
            </a:pPr>
            <a:r>
              <a:rPr lang="en-GB" sz="2400" dirty="0" smtClean="0"/>
              <a:t>Average delegated PVI funding 		 £3.88 per hr</a:t>
            </a:r>
          </a:p>
          <a:p>
            <a:pPr marL="0" indent="0">
              <a:buNone/>
            </a:pPr>
            <a:r>
              <a:rPr lang="en-GB" sz="2400" dirty="0" smtClean="0"/>
              <a:t>Average delivery cost	 		 £4.53 per hr</a:t>
            </a:r>
          </a:p>
          <a:p>
            <a:pPr marL="0" indent="0">
              <a:buNone/>
            </a:pPr>
            <a:r>
              <a:rPr lang="en-GB" sz="2400" dirty="0" smtClean="0"/>
              <a:t>						______</a:t>
            </a:r>
          </a:p>
          <a:p>
            <a:pPr marL="0" indent="0">
              <a:buNone/>
            </a:pPr>
            <a:r>
              <a:rPr lang="en-GB" sz="2400" b="1" u="sng" dirty="0" smtClean="0"/>
              <a:t>Breakeven</a:t>
            </a:r>
            <a:r>
              <a:rPr lang="en-GB" sz="2400" dirty="0" smtClean="0"/>
              <a:t> funding gap			-£0.65 per hr</a:t>
            </a:r>
          </a:p>
          <a:p>
            <a:pPr marL="0" indent="0">
              <a:buNone/>
            </a:pPr>
            <a:endParaRPr lang="en-GB" sz="2400" dirty="0"/>
          </a:p>
          <a:p>
            <a:r>
              <a:rPr lang="en-GB" sz="2400" b="1" dirty="0" smtClean="0"/>
              <a:t>Average funding gap per child per annum -£347.33</a:t>
            </a:r>
          </a:p>
          <a:p>
            <a:r>
              <a:rPr lang="en-GB" sz="2400" b="1" dirty="0" smtClean="0"/>
              <a:t>Estimated annual shortfall of £177 million</a:t>
            </a:r>
          </a:p>
        </p:txBody>
      </p:sp>
    </p:spTree>
    <p:extLst>
      <p:ext uri="{BB962C8B-B14F-4D97-AF65-F5344CB8AC3E}">
        <p14:creationId xmlns:p14="http://schemas.microsoft.com/office/powerpoint/2010/main" val="287675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128" y="620688"/>
            <a:ext cx="6408712" cy="646331"/>
          </a:xfrm>
          <a:prstGeom prst="rect">
            <a:avLst/>
          </a:prstGeom>
          <a:noFill/>
        </p:spPr>
        <p:txBody>
          <a:bodyPr wrap="square" rtlCol="0">
            <a:spAutoFit/>
          </a:bodyPr>
          <a:lstStyle/>
          <a:p>
            <a:r>
              <a:rPr lang="en-GB" sz="3600" b="1" dirty="0" smtClean="0">
                <a:solidFill>
                  <a:srgbClr val="006699"/>
                </a:solidFill>
                <a:latin typeface="+mn-lt"/>
                <a:cs typeface="+mn-cs"/>
              </a:rPr>
              <a:t>Understanding costs</a:t>
            </a:r>
            <a:endParaRPr lang="en-GB" sz="3600" b="1" dirty="0">
              <a:solidFill>
                <a:srgbClr val="006699"/>
              </a:solidFill>
              <a:latin typeface="+mn-lt"/>
              <a:cs typeface="+mn-cs"/>
            </a:endParaRPr>
          </a:p>
        </p:txBody>
      </p:sp>
      <p:graphicFrame>
        <p:nvGraphicFramePr>
          <p:cNvPr id="5" name="Chart 4"/>
          <p:cNvGraphicFramePr/>
          <p:nvPr>
            <p:extLst>
              <p:ext uri="{D42A27DB-BD31-4B8C-83A1-F6EECF244321}">
                <p14:modId xmlns:p14="http://schemas.microsoft.com/office/powerpoint/2010/main" val="1581511888"/>
              </p:ext>
            </p:extLst>
          </p:nvPr>
        </p:nvGraphicFramePr>
        <p:xfrm>
          <a:off x="539552" y="1844824"/>
          <a:ext cx="7704856" cy="338437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755576" y="5085184"/>
            <a:ext cx="7056784" cy="600164"/>
          </a:xfrm>
          <a:prstGeom prst="rect">
            <a:avLst/>
          </a:prstGeom>
          <a:noFill/>
        </p:spPr>
        <p:txBody>
          <a:bodyPr wrap="square" rtlCol="0">
            <a:spAutoFit/>
          </a:bodyPr>
          <a:lstStyle/>
          <a:p>
            <a:r>
              <a:rPr lang="en-GB" sz="1100" b="1" dirty="0"/>
              <a:t>383 funded 2 year old children in 73 non-domestic childcare settings</a:t>
            </a:r>
          </a:p>
          <a:p>
            <a:r>
              <a:rPr lang="en-GB" sz="1100" b="1" dirty="0"/>
              <a:t>3,488 funded 3 and 4 year old children in 100 non-domestic childcare </a:t>
            </a:r>
            <a:r>
              <a:rPr lang="en-GB" sz="1100" b="1" dirty="0" smtClean="0"/>
              <a:t>settings</a:t>
            </a:r>
          </a:p>
          <a:p>
            <a:r>
              <a:rPr lang="en-GB" sz="1100" b="1" dirty="0" smtClean="0"/>
              <a:t>Excludes unpaid labour </a:t>
            </a:r>
            <a:endParaRPr lang="en-GB" sz="1100" b="1" dirty="0"/>
          </a:p>
        </p:txBody>
      </p:sp>
      <p:sp>
        <p:nvSpPr>
          <p:cNvPr id="6" name="Rectangle 5"/>
          <p:cNvSpPr/>
          <p:nvPr/>
        </p:nvSpPr>
        <p:spPr>
          <a:xfrm>
            <a:off x="467544" y="1778778"/>
            <a:ext cx="8064896" cy="307777"/>
          </a:xfrm>
          <a:prstGeom prst="rect">
            <a:avLst/>
          </a:prstGeom>
        </p:spPr>
        <p:txBody>
          <a:bodyPr wrap="square">
            <a:spAutoFit/>
          </a:bodyPr>
          <a:lstStyle/>
          <a:p>
            <a:r>
              <a:rPr lang="en-GB" sz="1400" dirty="0"/>
              <a:t>Composition of hourly delivery costs for funded 2, 3 and 4 year olds. </a:t>
            </a:r>
          </a:p>
        </p:txBody>
      </p:sp>
    </p:spTree>
    <p:extLst>
      <p:ext uri="{BB962C8B-B14F-4D97-AF65-F5344CB8AC3E}">
        <p14:creationId xmlns:p14="http://schemas.microsoft.com/office/powerpoint/2010/main" val="1849888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3942</TotalTime>
  <Words>1026</Words>
  <Application>Microsoft Office PowerPoint</Application>
  <PresentationFormat>On-screen Show (4:3)</PresentationFormat>
  <Paragraphs>156</Paragraphs>
  <Slides>18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Tahoma</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MESH Computers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dc:creator>
  <cp:lastModifiedBy>Eva Lloyd</cp:lastModifiedBy>
  <cp:revision>196</cp:revision>
  <dcterms:created xsi:type="dcterms:W3CDTF">2012-06-18T14:56:42Z</dcterms:created>
  <dcterms:modified xsi:type="dcterms:W3CDTF">2015-04-29T15:43:27Z</dcterms:modified>
</cp:coreProperties>
</file>