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5" r:id="rId2"/>
    <p:sldId id="282" r:id="rId3"/>
    <p:sldId id="288" r:id="rId4"/>
    <p:sldId id="296" r:id="rId5"/>
    <p:sldId id="317" r:id="rId6"/>
    <p:sldId id="316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9" r:id="rId16"/>
    <p:sldId id="328" r:id="rId17"/>
    <p:sldId id="331" r:id="rId18"/>
    <p:sldId id="332" r:id="rId19"/>
  </p:sldIdLst>
  <p:sldSz cx="9144000" cy="6858000" type="screen4x3"/>
  <p:notesSz cx="6797675" cy="98567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8FA5"/>
    <a:srgbClr val="57789D"/>
    <a:srgbClr val="597A9F"/>
    <a:srgbClr val="6F8DAF"/>
    <a:srgbClr val="60A0E6"/>
    <a:srgbClr val="1F72CD"/>
    <a:srgbClr val="79B5F7"/>
    <a:srgbClr val="5C7F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6" autoAdjust="0"/>
    <p:restoredTop sz="89349" autoAdjust="0"/>
  </p:normalViewPr>
  <p:slideViewPr>
    <p:cSldViewPr>
      <p:cViewPr varScale="1">
        <p:scale>
          <a:sx n="70" d="100"/>
          <a:sy n="70" d="100"/>
        </p:scale>
        <p:origin x="-3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Upcott\homes$\robi856\Open\Figures%20for%20report-%20v.2.1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1"/>
          <c:order val="0"/>
          <c:tx>
            <c:strRef>
              <c:f>Fig.7!$E$3</c:f>
              <c:strCache>
                <c:ptCount val="1"/>
                <c:pt idx="0">
                  <c:v>Percentage of providers rated outstanding or good by Ofsted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</c:spPr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Fig.7!$A$4:$A$13</c:f>
              <c:strCache>
                <c:ptCount val="10"/>
                <c:pt idx="0">
                  <c:v>1 (Low deprivation)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 (High deprivation)</c:v>
                </c:pt>
              </c:strCache>
            </c:strRef>
          </c:cat>
          <c:val>
            <c:numRef>
              <c:f>Fig.7!$E$4:$E$13</c:f>
              <c:numCache>
                <c:formatCode>0.0</c:formatCode>
                <c:ptCount val="10"/>
                <c:pt idx="0">
                  <c:v>83.874923359901899</c:v>
                </c:pt>
                <c:pt idx="1">
                  <c:v>81.878453038674024</c:v>
                </c:pt>
                <c:pt idx="2">
                  <c:v>79.676549865229092</c:v>
                </c:pt>
                <c:pt idx="3">
                  <c:v>80.589812332439649</c:v>
                </c:pt>
                <c:pt idx="4">
                  <c:v>77.995971802618314</c:v>
                </c:pt>
                <c:pt idx="5">
                  <c:v>77.583465818759905</c:v>
                </c:pt>
                <c:pt idx="6">
                  <c:v>76.476906552094505</c:v>
                </c:pt>
                <c:pt idx="7">
                  <c:v>75.679916317991612</c:v>
                </c:pt>
                <c:pt idx="8">
                  <c:v>74.51187335092348</c:v>
                </c:pt>
                <c:pt idx="9">
                  <c:v>73.291626564003877</c:v>
                </c:pt>
              </c:numCache>
            </c:numRef>
          </c:val>
        </c:ser>
        <c:dLbls/>
        <c:gapWidth val="75"/>
        <c:overlap val="40"/>
        <c:axId val="54194560"/>
        <c:axId val="54196096"/>
      </c:barChart>
      <c:catAx>
        <c:axId val="541945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4196096"/>
        <c:crosses val="autoZero"/>
        <c:auto val="1"/>
        <c:lblAlgn val="ctr"/>
        <c:lblOffset val="100"/>
      </c:catAx>
      <c:valAx>
        <c:axId val="54196096"/>
        <c:scaling>
          <c:orientation val="minMax"/>
          <c:max val="100"/>
          <c:min val="0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4194560"/>
        <c:crosses val="autoZero"/>
        <c:crossBetween val="between"/>
      </c:valAx>
    </c:plotArea>
    <c:plotVisOnly val="1"/>
    <c:dispBlanksAs val="gap"/>
  </c:chart>
  <c:spPr>
    <a:ln>
      <a:solidFill>
        <a:schemeClr val="bg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E8C98E-CA27-41C8-8A40-62762B5481F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0626DC3-8197-4279-9421-60AA4BE02498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dirty="0" smtClean="0"/>
            <a:t>£1.9bn </a:t>
          </a:r>
          <a:endParaRPr lang="en-GB" dirty="0"/>
        </a:p>
      </dgm:t>
    </dgm:pt>
    <dgm:pt modelId="{798CF801-C6B9-46F5-8ED5-D2FD1A7B6FFE}" type="parTrans" cxnId="{B6FE5432-F2B0-483A-ADC0-75246E76DC83}">
      <dgm:prSet/>
      <dgm:spPr/>
      <dgm:t>
        <a:bodyPr/>
        <a:lstStyle/>
        <a:p>
          <a:endParaRPr lang="en-GB"/>
        </a:p>
      </dgm:t>
    </dgm:pt>
    <dgm:pt modelId="{FDB20985-B378-4501-8F9E-070E86A7FC4F}" type="sibTrans" cxnId="{B6FE5432-F2B0-483A-ADC0-75246E76DC83}">
      <dgm:prSet/>
      <dgm:spPr/>
      <dgm:t>
        <a:bodyPr/>
        <a:lstStyle/>
        <a:p>
          <a:endParaRPr lang="en-GB"/>
        </a:p>
      </dgm:t>
    </dgm:pt>
    <dgm:pt modelId="{523BCDAD-D2E3-4274-989F-AE583C2AB2CF}">
      <dgm:prSet phldrT="[Text]"/>
      <dgm:spPr/>
      <dgm:t>
        <a:bodyPr/>
        <a:lstStyle/>
        <a:p>
          <a:r>
            <a:rPr lang="en-GB" dirty="0" smtClean="0"/>
            <a:t>Forecast estimate of spending by local authorities on provision of the free entitlement in 2011-12 (up from £1.6bn in 2010-11)</a:t>
          </a:r>
          <a:endParaRPr lang="en-GB" dirty="0"/>
        </a:p>
      </dgm:t>
    </dgm:pt>
    <dgm:pt modelId="{8F93318A-3EB8-4D75-9E02-08FC92306C58}" type="parTrans" cxnId="{AE915BD8-D89E-4492-B45F-BD14B60BC1BF}">
      <dgm:prSet/>
      <dgm:spPr/>
      <dgm:t>
        <a:bodyPr/>
        <a:lstStyle/>
        <a:p>
          <a:endParaRPr lang="en-GB"/>
        </a:p>
      </dgm:t>
    </dgm:pt>
    <dgm:pt modelId="{2BAC3E59-D1C4-42DF-896E-8979C155CD73}" type="sibTrans" cxnId="{AE915BD8-D89E-4492-B45F-BD14B60BC1BF}">
      <dgm:prSet/>
      <dgm:spPr/>
      <dgm:t>
        <a:bodyPr/>
        <a:lstStyle/>
        <a:p>
          <a:endParaRPr lang="en-GB"/>
        </a:p>
      </dgm:t>
    </dgm:pt>
    <dgm:pt modelId="{88DC89C4-286E-4492-BF04-CF521A1FEEAB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dirty="0" smtClean="0"/>
            <a:t>831,800</a:t>
          </a:r>
          <a:endParaRPr lang="en-GB" dirty="0"/>
        </a:p>
      </dgm:t>
    </dgm:pt>
    <dgm:pt modelId="{D1E91E41-1100-4169-9686-E83BCAA6D39E}" type="parTrans" cxnId="{BA6CBD08-51A8-4F88-BC44-A30F503612DF}">
      <dgm:prSet/>
      <dgm:spPr/>
      <dgm:t>
        <a:bodyPr/>
        <a:lstStyle/>
        <a:p>
          <a:endParaRPr lang="en-GB"/>
        </a:p>
      </dgm:t>
    </dgm:pt>
    <dgm:pt modelId="{AAEB922D-D34F-48AD-9869-59402BED26BE}" type="sibTrans" cxnId="{BA6CBD08-51A8-4F88-BC44-A30F503612DF}">
      <dgm:prSet/>
      <dgm:spPr/>
      <dgm:t>
        <a:bodyPr/>
        <a:lstStyle/>
        <a:p>
          <a:endParaRPr lang="en-GB"/>
        </a:p>
      </dgm:t>
    </dgm:pt>
    <dgm:pt modelId="{8EA9BEBF-CEB6-480D-B288-A6A498FCDC38}">
      <dgm:prSet phldrT="[Text]"/>
      <dgm:spPr/>
      <dgm:t>
        <a:bodyPr/>
        <a:lstStyle/>
        <a:p>
          <a:r>
            <a:rPr lang="en-GB" dirty="0" smtClean="0"/>
            <a:t>Number of 3 and 4 year olds estimated as receiving the free entitlement in January 2011</a:t>
          </a:r>
          <a:endParaRPr lang="en-GB" dirty="0"/>
        </a:p>
      </dgm:t>
    </dgm:pt>
    <dgm:pt modelId="{59045CAD-E929-4875-8640-67EA6E1660DC}" type="parTrans" cxnId="{B415F575-CC1F-40C7-ADD2-0EC5E8FEDCE3}">
      <dgm:prSet/>
      <dgm:spPr/>
      <dgm:t>
        <a:bodyPr/>
        <a:lstStyle/>
        <a:p>
          <a:endParaRPr lang="en-GB"/>
        </a:p>
      </dgm:t>
    </dgm:pt>
    <dgm:pt modelId="{63918B81-8040-4F1D-89DC-4C01CE7E5FCC}" type="sibTrans" cxnId="{B415F575-CC1F-40C7-ADD2-0EC5E8FEDCE3}">
      <dgm:prSet/>
      <dgm:spPr/>
      <dgm:t>
        <a:bodyPr/>
        <a:lstStyle/>
        <a:p>
          <a:endParaRPr lang="en-GB"/>
        </a:p>
      </dgm:t>
    </dgm:pt>
    <dgm:pt modelId="{310B0591-8BD1-48F8-92BB-8AA70D56A35F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dirty="0" smtClean="0"/>
            <a:t>452m</a:t>
          </a:r>
          <a:endParaRPr lang="en-GB" dirty="0"/>
        </a:p>
      </dgm:t>
    </dgm:pt>
    <dgm:pt modelId="{7DD433FD-4DB9-4931-8EB4-196AC0B15B0B}" type="parTrans" cxnId="{D2EAF45A-66BF-475E-AECA-49BF128A04DE}">
      <dgm:prSet/>
      <dgm:spPr/>
      <dgm:t>
        <a:bodyPr/>
        <a:lstStyle/>
        <a:p>
          <a:endParaRPr lang="en-GB"/>
        </a:p>
      </dgm:t>
    </dgm:pt>
    <dgm:pt modelId="{5F203C85-FDDC-4672-BA90-F42F51D7E409}" type="sibTrans" cxnId="{D2EAF45A-66BF-475E-AECA-49BF128A04DE}">
      <dgm:prSet/>
      <dgm:spPr/>
      <dgm:t>
        <a:bodyPr/>
        <a:lstStyle/>
        <a:p>
          <a:endParaRPr lang="en-GB"/>
        </a:p>
      </dgm:t>
    </dgm:pt>
    <dgm:pt modelId="{0741AF30-1EA5-4FB8-ACEA-0516342276EB}">
      <dgm:prSet phldrT="[Text]"/>
      <dgm:spPr/>
      <dgm:t>
        <a:bodyPr/>
        <a:lstStyle/>
        <a:p>
          <a:r>
            <a:rPr lang="en-GB" dirty="0" smtClean="0"/>
            <a:t>Hours of free entitlement funded in 2011 (up from 276m in 2003)</a:t>
          </a:r>
          <a:endParaRPr lang="en-GB" dirty="0"/>
        </a:p>
      </dgm:t>
    </dgm:pt>
    <dgm:pt modelId="{32BF3E53-346E-4C09-A502-D5A382E52507}" type="parTrans" cxnId="{911A2118-75CD-481F-8C09-7F6E5E274ABA}">
      <dgm:prSet/>
      <dgm:spPr/>
      <dgm:t>
        <a:bodyPr/>
        <a:lstStyle/>
        <a:p>
          <a:endParaRPr lang="en-GB"/>
        </a:p>
      </dgm:t>
    </dgm:pt>
    <dgm:pt modelId="{7D208166-4941-4A82-A526-FA01DDA03EBC}" type="sibTrans" cxnId="{911A2118-75CD-481F-8C09-7F6E5E274ABA}">
      <dgm:prSet/>
      <dgm:spPr/>
      <dgm:t>
        <a:bodyPr/>
        <a:lstStyle/>
        <a:p>
          <a:endParaRPr lang="en-GB"/>
        </a:p>
      </dgm:t>
    </dgm:pt>
    <dgm:pt modelId="{EE5A59F0-14CD-4732-8A98-B1E977DBB6A3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dirty="0" smtClean="0"/>
            <a:t>28,630</a:t>
          </a:r>
        </a:p>
      </dgm:t>
    </dgm:pt>
    <dgm:pt modelId="{EE3C3203-3D2C-4604-9046-F651F503B6A6}" type="parTrans" cxnId="{88489D6B-83CB-498C-9566-52CA9E3B44DA}">
      <dgm:prSet/>
      <dgm:spPr/>
      <dgm:t>
        <a:bodyPr/>
        <a:lstStyle/>
        <a:p>
          <a:endParaRPr lang="en-GB"/>
        </a:p>
      </dgm:t>
    </dgm:pt>
    <dgm:pt modelId="{0D523110-5E89-47CC-81B2-45485A0ED18C}" type="sibTrans" cxnId="{88489D6B-83CB-498C-9566-52CA9E3B44DA}">
      <dgm:prSet/>
      <dgm:spPr/>
      <dgm:t>
        <a:bodyPr/>
        <a:lstStyle/>
        <a:p>
          <a:endParaRPr lang="en-GB"/>
        </a:p>
      </dgm:t>
    </dgm:pt>
    <dgm:pt modelId="{1251FC9C-8048-45A8-AD74-C241A2278834}">
      <dgm:prSet/>
      <dgm:spPr/>
      <dgm:t>
        <a:bodyPr/>
        <a:lstStyle/>
        <a:p>
          <a:r>
            <a:rPr lang="en-GB" dirty="0" smtClean="0"/>
            <a:t>Number of provider settings offering the free entitlement</a:t>
          </a:r>
          <a:endParaRPr lang="en-GB" dirty="0"/>
        </a:p>
      </dgm:t>
    </dgm:pt>
    <dgm:pt modelId="{01CE0642-EE9E-4DF8-ABAE-7CD14C06BC5F}" type="parTrans" cxnId="{E9162544-23A7-4AA6-A97E-76F07AD932D0}">
      <dgm:prSet/>
      <dgm:spPr/>
      <dgm:t>
        <a:bodyPr/>
        <a:lstStyle/>
        <a:p>
          <a:endParaRPr lang="en-GB"/>
        </a:p>
      </dgm:t>
    </dgm:pt>
    <dgm:pt modelId="{D0278511-1178-4541-9303-6F64BEFDFB9F}" type="sibTrans" cxnId="{E9162544-23A7-4AA6-A97E-76F07AD932D0}">
      <dgm:prSet/>
      <dgm:spPr/>
      <dgm:t>
        <a:bodyPr/>
        <a:lstStyle/>
        <a:p>
          <a:endParaRPr lang="en-GB"/>
        </a:p>
      </dgm:t>
    </dgm:pt>
    <dgm:pt modelId="{A583B766-6CF2-4B49-901D-F972B07CD424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dirty="0" smtClean="0"/>
            <a:t>78% </a:t>
          </a:r>
          <a:endParaRPr lang="en-GB" dirty="0"/>
        </a:p>
      </dgm:t>
    </dgm:pt>
    <dgm:pt modelId="{A804201A-DEC4-44B3-8858-D4D1F6837B3A}" type="parTrans" cxnId="{B16819DC-FA05-4143-8C24-71981A34FC7B}">
      <dgm:prSet/>
      <dgm:spPr/>
      <dgm:t>
        <a:bodyPr/>
        <a:lstStyle/>
        <a:p>
          <a:endParaRPr lang="en-GB"/>
        </a:p>
      </dgm:t>
    </dgm:pt>
    <dgm:pt modelId="{B506F21C-A141-4E53-A5B4-E3D727D3A8C0}" type="sibTrans" cxnId="{B16819DC-FA05-4143-8C24-71981A34FC7B}">
      <dgm:prSet/>
      <dgm:spPr/>
      <dgm:t>
        <a:bodyPr/>
        <a:lstStyle/>
        <a:p>
          <a:endParaRPr lang="en-GB"/>
        </a:p>
      </dgm:t>
    </dgm:pt>
    <dgm:pt modelId="{5B1D83C5-F337-4DE0-A64B-907C595699EA}">
      <dgm:prSet/>
      <dgm:spPr/>
      <dgm:t>
        <a:bodyPr/>
        <a:lstStyle/>
        <a:p>
          <a:r>
            <a:rPr lang="en-GB" dirty="0" smtClean="0"/>
            <a:t>Providers rated good or outstanding by Ofsted in between September 2008 and March 2011</a:t>
          </a:r>
          <a:endParaRPr lang="en-GB" dirty="0"/>
        </a:p>
      </dgm:t>
    </dgm:pt>
    <dgm:pt modelId="{2C80DF00-5C8B-4B4F-875D-977F69BCFFEC}" type="parTrans" cxnId="{5C9C6CF8-81C0-4F6D-8217-0D1940BE2437}">
      <dgm:prSet/>
      <dgm:spPr/>
      <dgm:t>
        <a:bodyPr/>
        <a:lstStyle/>
        <a:p>
          <a:endParaRPr lang="en-GB"/>
        </a:p>
      </dgm:t>
    </dgm:pt>
    <dgm:pt modelId="{08CB2D10-D1E6-4234-ABE8-D1D06105F352}" type="sibTrans" cxnId="{5C9C6CF8-81C0-4F6D-8217-0D1940BE2437}">
      <dgm:prSet/>
      <dgm:spPr/>
      <dgm:t>
        <a:bodyPr/>
        <a:lstStyle/>
        <a:p>
          <a:endParaRPr lang="en-GB"/>
        </a:p>
      </dgm:t>
    </dgm:pt>
    <dgm:pt modelId="{170A337A-9C90-40A1-B549-73BDE49317CA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dirty="0" smtClean="0"/>
            <a:t>£3.95</a:t>
          </a:r>
          <a:endParaRPr lang="en-GB" dirty="0"/>
        </a:p>
      </dgm:t>
    </dgm:pt>
    <dgm:pt modelId="{21F41B57-4AB5-4159-85E0-E08F1DC001A7}" type="parTrans" cxnId="{88648310-CFA3-47B8-A1AB-E85BFFBA4AFE}">
      <dgm:prSet/>
      <dgm:spPr/>
      <dgm:t>
        <a:bodyPr/>
        <a:lstStyle/>
        <a:p>
          <a:endParaRPr lang="en-GB"/>
        </a:p>
      </dgm:t>
    </dgm:pt>
    <dgm:pt modelId="{25C6DE2C-3CB3-400F-B948-160D7FE2ADB6}" type="sibTrans" cxnId="{88648310-CFA3-47B8-A1AB-E85BFFBA4AFE}">
      <dgm:prSet/>
      <dgm:spPr/>
      <dgm:t>
        <a:bodyPr/>
        <a:lstStyle/>
        <a:p>
          <a:endParaRPr lang="en-GB"/>
        </a:p>
      </dgm:t>
    </dgm:pt>
    <dgm:pt modelId="{2C6E2892-805D-4688-8080-2B0037E38E47}">
      <dgm:prSet/>
      <dgm:spPr/>
      <dgm:t>
        <a:bodyPr/>
        <a:lstStyle/>
        <a:p>
          <a:r>
            <a:rPr lang="en-GB" dirty="0" smtClean="0"/>
            <a:t>Average rate of local authority funding per entitlement hour in 2010-11</a:t>
          </a:r>
          <a:endParaRPr lang="en-GB" dirty="0"/>
        </a:p>
      </dgm:t>
    </dgm:pt>
    <dgm:pt modelId="{72BA410B-4C87-4E0B-BEDA-ADCDF9D99129}" type="parTrans" cxnId="{CDE14326-4584-4194-A6F0-861E90CDDF8F}">
      <dgm:prSet/>
      <dgm:spPr/>
      <dgm:t>
        <a:bodyPr/>
        <a:lstStyle/>
        <a:p>
          <a:endParaRPr lang="en-GB"/>
        </a:p>
      </dgm:t>
    </dgm:pt>
    <dgm:pt modelId="{7ECC8FF1-83DB-4C0C-938F-786FD74E6181}" type="sibTrans" cxnId="{CDE14326-4584-4194-A6F0-861E90CDDF8F}">
      <dgm:prSet/>
      <dgm:spPr/>
      <dgm:t>
        <a:bodyPr/>
        <a:lstStyle/>
        <a:p>
          <a:endParaRPr lang="en-GB"/>
        </a:p>
      </dgm:t>
    </dgm:pt>
    <dgm:pt modelId="{BBBA9B11-4C98-4DB9-90A7-C5083BB41BFB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dirty="0" smtClean="0"/>
            <a:t>3.5% - 9.8% </a:t>
          </a:r>
          <a:endParaRPr lang="en-GB" dirty="0"/>
        </a:p>
      </dgm:t>
    </dgm:pt>
    <dgm:pt modelId="{8B2DF3F4-8673-4018-B1DB-83B9F23368E8}" type="parTrans" cxnId="{05898826-A080-4778-ACEC-CE1956BF5F9A}">
      <dgm:prSet/>
      <dgm:spPr/>
      <dgm:t>
        <a:bodyPr/>
        <a:lstStyle/>
        <a:p>
          <a:endParaRPr lang="en-GB"/>
        </a:p>
      </dgm:t>
    </dgm:pt>
    <dgm:pt modelId="{417F087F-16D8-43E5-8854-00EFB9F555A6}" type="sibTrans" cxnId="{05898826-A080-4778-ACEC-CE1956BF5F9A}">
      <dgm:prSet/>
      <dgm:spPr/>
      <dgm:t>
        <a:bodyPr/>
        <a:lstStyle/>
        <a:p>
          <a:endParaRPr lang="en-GB"/>
        </a:p>
      </dgm:t>
    </dgm:pt>
    <dgm:pt modelId="{9BAB9A88-7CEE-4D9B-AD24-AFB4A05CF20C}">
      <dgm:prSet/>
      <dgm:spPr/>
      <dgm:t>
        <a:bodyPr/>
        <a:lstStyle/>
        <a:p>
          <a:r>
            <a:rPr lang="en-GB" dirty="0" smtClean="0"/>
            <a:t>Range in the proportion of Dedicated Schools Grant spent on the free entitlement by local authorities in 2010-11</a:t>
          </a:r>
          <a:endParaRPr lang="en-GB" dirty="0"/>
        </a:p>
      </dgm:t>
    </dgm:pt>
    <dgm:pt modelId="{A45FDADB-BD89-4E2B-9B0D-731FD3088FB6}" type="parTrans" cxnId="{93794B59-5056-4FE6-B505-2170068E2940}">
      <dgm:prSet/>
      <dgm:spPr/>
      <dgm:t>
        <a:bodyPr/>
        <a:lstStyle/>
        <a:p>
          <a:endParaRPr lang="en-GB"/>
        </a:p>
      </dgm:t>
    </dgm:pt>
    <dgm:pt modelId="{30746049-AA0F-487D-B1D0-71A7AE127BE9}" type="sibTrans" cxnId="{93794B59-5056-4FE6-B505-2170068E2940}">
      <dgm:prSet/>
      <dgm:spPr/>
      <dgm:t>
        <a:bodyPr/>
        <a:lstStyle/>
        <a:p>
          <a:endParaRPr lang="en-GB"/>
        </a:p>
      </dgm:t>
    </dgm:pt>
    <dgm:pt modelId="{EF873FBA-2D70-4B91-B324-CFAD60CF251A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dirty="0" smtClean="0"/>
            <a:t>152 </a:t>
          </a:r>
          <a:endParaRPr lang="en-GB" dirty="0"/>
        </a:p>
      </dgm:t>
    </dgm:pt>
    <dgm:pt modelId="{FF881E37-66F9-48FD-83CD-FD32DC251AA3}" type="parTrans" cxnId="{BD192A3E-0EE5-4ABC-B082-9A166CC532F2}">
      <dgm:prSet/>
      <dgm:spPr/>
      <dgm:t>
        <a:bodyPr/>
        <a:lstStyle/>
        <a:p>
          <a:endParaRPr lang="en-GB"/>
        </a:p>
      </dgm:t>
    </dgm:pt>
    <dgm:pt modelId="{982C7661-73D8-4931-9301-F2E17D5FC9D7}" type="sibTrans" cxnId="{BD192A3E-0EE5-4ABC-B082-9A166CC532F2}">
      <dgm:prSet/>
      <dgm:spPr/>
      <dgm:t>
        <a:bodyPr/>
        <a:lstStyle/>
        <a:p>
          <a:endParaRPr lang="en-GB"/>
        </a:p>
      </dgm:t>
    </dgm:pt>
    <dgm:pt modelId="{7233E021-1168-4ECF-952E-1E249AD8B3CF}">
      <dgm:prSet/>
      <dgm:spPr/>
      <dgm:t>
        <a:bodyPr/>
        <a:lstStyle/>
        <a:p>
          <a:r>
            <a:rPr lang="en-GB" dirty="0" smtClean="0"/>
            <a:t>Funding formulae (each local authority has its own formula)</a:t>
          </a:r>
          <a:endParaRPr lang="en-GB" dirty="0"/>
        </a:p>
      </dgm:t>
    </dgm:pt>
    <dgm:pt modelId="{F32EEC61-42A9-4C25-B09F-DAE959B2FF35}" type="parTrans" cxnId="{D42940FD-7A93-45E8-BD19-149951A01716}">
      <dgm:prSet/>
      <dgm:spPr/>
      <dgm:t>
        <a:bodyPr/>
        <a:lstStyle/>
        <a:p>
          <a:endParaRPr lang="en-GB"/>
        </a:p>
      </dgm:t>
    </dgm:pt>
    <dgm:pt modelId="{9208B8F8-1EA8-4B54-BC9B-79AF42E4B793}" type="sibTrans" cxnId="{D42940FD-7A93-45E8-BD19-149951A01716}">
      <dgm:prSet/>
      <dgm:spPr/>
      <dgm:t>
        <a:bodyPr/>
        <a:lstStyle/>
        <a:p>
          <a:endParaRPr lang="en-GB"/>
        </a:p>
      </dgm:t>
    </dgm:pt>
    <dgm:pt modelId="{A7EA46F5-4347-4948-AEA1-BEC6930C7B59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dirty="0" smtClean="0"/>
            <a:t>59%</a:t>
          </a:r>
          <a:endParaRPr lang="en-GB" dirty="0"/>
        </a:p>
      </dgm:t>
    </dgm:pt>
    <dgm:pt modelId="{115E0C37-4DDA-45B6-8FCF-F7E376D1D131}" type="parTrans" cxnId="{DC7FB35E-C784-429D-805B-C191C7459C8E}">
      <dgm:prSet/>
      <dgm:spPr/>
      <dgm:t>
        <a:bodyPr/>
        <a:lstStyle/>
        <a:p>
          <a:endParaRPr lang="en-GB"/>
        </a:p>
      </dgm:t>
    </dgm:pt>
    <dgm:pt modelId="{98F8CDB6-CE85-48CB-A36D-B15256DDCA75}" type="sibTrans" cxnId="{DC7FB35E-C784-429D-805B-C191C7459C8E}">
      <dgm:prSet/>
      <dgm:spPr/>
      <dgm:t>
        <a:bodyPr/>
        <a:lstStyle/>
        <a:p>
          <a:endParaRPr lang="en-GB"/>
        </a:p>
      </dgm:t>
    </dgm:pt>
    <dgm:pt modelId="{480F8927-7773-4646-8EFD-968F150BF53E}">
      <dgm:prSet/>
      <dgm:spPr/>
      <dgm:t>
        <a:bodyPr/>
        <a:lstStyle/>
        <a:p>
          <a:r>
            <a:rPr lang="en-GB" dirty="0" smtClean="0"/>
            <a:t>Proportion of children who achieved a good level of development at age 5 in 2011</a:t>
          </a:r>
          <a:endParaRPr lang="en-GB" dirty="0"/>
        </a:p>
      </dgm:t>
    </dgm:pt>
    <dgm:pt modelId="{4A8D3DFC-8CD1-4996-BCB7-24EF0EB0FA6D}" type="parTrans" cxnId="{AA68B4BF-B819-4DAF-BC41-205F2FD74B6E}">
      <dgm:prSet/>
      <dgm:spPr/>
      <dgm:t>
        <a:bodyPr/>
        <a:lstStyle/>
        <a:p>
          <a:endParaRPr lang="en-GB"/>
        </a:p>
      </dgm:t>
    </dgm:pt>
    <dgm:pt modelId="{38730C03-14DF-4B52-B03F-649FF90722F2}" type="sibTrans" cxnId="{AA68B4BF-B819-4DAF-BC41-205F2FD74B6E}">
      <dgm:prSet/>
      <dgm:spPr/>
      <dgm:t>
        <a:bodyPr/>
        <a:lstStyle/>
        <a:p>
          <a:endParaRPr lang="en-GB"/>
        </a:p>
      </dgm:t>
    </dgm:pt>
    <dgm:pt modelId="{5DDEBD63-30F9-45BB-8EE8-81AA161194FC}" type="pres">
      <dgm:prSet presAssocID="{60E8C98E-CA27-41C8-8A40-62762B5481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7894FB7-4ED6-4F5F-87D5-ACA0C0709378}" type="pres">
      <dgm:prSet presAssocID="{10626DC3-8197-4279-9421-60AA4BE02498}" presName="linNode" presStyleCnt="0"/>
      <dgm:spPr/>
    </dgm:pt>
    <dgm:pt modelId="{33091AD6-8527-47EF-A86F-0E90670564CB}" type="pres">
      <dgm:prSet presAssocID="{10626DC3-8197-4279-9421-60AA4BE02498}" presName="parentText" presStyleLbl="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23798E-1AC0-429F-A0EC-241334321B55}" type="pres">
      <dgm:prSet presAssocID="{10626DC3-8197-4279-9421-60AA4BE02498}" presName="descendantText" presStyleLbl="align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75F1CD-4C94-4843-A41A-5B1205A9D2BE}" type="pres">
      <dgm:prSet presAssocID="{FDB20985-B378-4501-8F9E-070E86A7FC4F}" presName="sp" presStyleCnt="0"/>
      <dgm:spPr/>
    </dgm:pt>
    <dgm:pt modelId="{2B81562B-7D8B-4398-913E-A679E902A687}" type="pres">
      <dgm:prSet presAssocID="{88DC89C4-286E-4492-BF04-CF521A1FEEAB}" presName="linNode" presStyleCnt="0"/>
      <dgm:spPr/>
    </dgm:pt>
    <dgm:pt modelId="{57CCDE43-3A10-47E0-9435-9DAB55F63271}" type="pres">
      <dgm:prSet presAssocID="{88DC89C4-286E-4492-BF04-CF521A1FEEAB}" presName="parentText" presStyleLbl="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945839-FDF3-4242-9563-FFBE4D63AA9C}" type="pres">
      <dgm:prSet presAssocID="{88DC89C4-286E-4492-BF04-CF521A1FEEAB}" presName="descendantText" presStyleLbl="align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EF99B8-43C2-4BCF-AE73-A3BFEED16E2D}" type="pres">
      <dgm:prSet presAssocID="{AAEB922D-D34F-48AD-9869-59402BED26BE}" presName="sp" presStyleCnt="0"/>
      <dgm:spPr/>
    </dgm:pt>
    <dgm:pt modelId="{35C8AF1E-3A2D-4BCE-97AD-3300CA4EA9BC}" type="pres">
      <dgm:prSet presAssocID="{310B0591-8BD1-48F8-92BB-8AA70D56A35F}" presName="linNode" presStyleCnt="0"/>
      <dgm:spPr/>
    </dgm:pt>
    <dgm:pt modelId="{40A32D84-1C9A-414E-8B36-D3641C9437AA}" type="pres">
      <dgm:prSet presAssocID="{310B0591-8BD1-48F8-92BB-8AA70D56A35F}" presName="parentText" presStyleLbl="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C5C7FF-0AE5-4572-9171-DE067D101885}" type="pres">
      <dgm:prSet presAssocID="{310B0591-8BD1-48F8-92BB-8AA70D56A35F}" presName="descendantText" presStyleLbl="align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C3E067-EF68-452F-9F57-59C3D1CB550D}" type="pres">
      <dgm:prSet presAssocID="{5F203C85-FDDC-4672-BA90-F42F51D7E409}" presName="sp" presStyleCnt="0"/>
      <dgm:spPr/>
    </dgm:pt>
    <dgm:pt modelId="{064D9D73-39C0-4B77-AE82-9DADD3737336}" type="pres">
      <dgm:prSet presAssocID="{EE5A59F0-14CD-4732-8A98-B1E977DBB6A3}" presName="linNode" presStyleCnt="0"/>
      <dgm:spPr/>
    </dgm:pt>
    <dgm:pt modelId="{3D2725B3-6166-4645-8B22-EC536A752C08}" type="pres">
      <dgm:prSet presAssocID="{EE5A59F0-14CD-4732-8A98-B1E977DBB6A3}" presName="parentText" presStyleLbl="node1" presStyleIdx="3" presStyleCnt="9" custLinFactNeighborX="-1846" custLinFactNeighborY="129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0CB53B-0D87-4267-AD15-A497120094E1}" type="pres">
      <dgm:prSet presAssocID="{EE5A59F0-14CD-4732-8A98-B1E977DBB6A3}" presName="descendantText" presStyleLbl="align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A65F9C-099A-4046-999D-1FEFE7F20349}" type="pres">
      <dgm:prSet presAssocID="{0D523110-5E89-47CC-81B2-45485A0ED18C}" presName="sp" presStyleCnt="0"/>
      <dgm:spPr/>
    </dgm:pt>
    <dgm:pt modelId="{A72AD9C5-A003-49D5-A84C-B2674C8C9C3B}" type="pres">
      <dgm:prSet presAssocID="{A583B766-6CF2-4B49-901D-F972B07CD424}" presName="linNode" presStyleCnt="0"/>
      <dgm:spPr/>
    </dgm:pt>
    <dgm:pt modelId="{709A08B3-C244-497E-8742-F6DAC6597B2A}" type="pres">
      <dgm:prSet presAssocID="{A583B766-6CF2-4B49-901D-F972B07CD424}" presName="parentText" presStyleLbl="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87D42A-DE9E-4928-8D6A-F742EA8579B0}" type="pres">
      <dgm:prSet presAssocID="{A583B766-6CF2-4B49-901D-F972B07CD424}" presName="descendantText" presStyleLbl="align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F09826-3335-4565-9AE3-38C9C06F3E56}" type="pres">
      <dgm:prSet presAssocID="{B506F21C-A141-4E53-A5B4-E3D727D3A8C0}" presName="sp" presStyleCnt="0"/>
      <dgm:spPr/>
    </dgm:pt>
    <dgm:pt modelId="{8D4785C7-0C2F-4711-A5D6-1013DFA66BDD}" type="pres">
      <dgm:prSet presAssocID="{170A337A-9C90-40A1-B549-73BDE49317CA}" presName="linNode" presStyleCnt="0"/>
      <dgm:spPr/>
    </dgm:pt>
    <dgm:pt modelId="{AE867A44-C555-4264-83A9-9F87B5399872}" type="pres">
      <dgm:prSet presAssocID="{170A337A-9C90-40A1-B549-73BDE49317CA}" presName="parentText" presStyleLbl="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A81042-D511-4D9D-B0A5-C1E0B7D58F66}" type="pres">
      <dgm:prSet presAssocID="{170A337A-9C90-40A1-B549-73BDE49317CA}" presName="descendantText" presStyleLbl="align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059E82-AAAE-4A82-8183-6E8927EED0B8}" type="pres">
      <dgm:prSet presAssocID="{25C6DE2C-3CB3-400F-B948-160D7FE2ADB6}" presName="sp" presStyleCnt="0"/>
      <dgm:spPr/>
    </dgm:pt>
    <dgm:pt modelId="{5540F29A-93C6-4BE1-A1DC-5BA95E2230D2}" type="pres">
      <dgm:prSet presAssocID="{BBBA9B11-4C98-4DB9-90A7-C5083BB41BFB}" presName="linNode" presStyleCnt="0"/>
      <dgm:spPr/>
    </dgm:pt>
    <dgm:pt modelId="{617DFEDD-F9E6-4F25-A420-71D9D1096139}" type="pres">
      <dgm:prSet presAssocID="{BBBA9B11-4C98-4DB9-90A7-C5083BB41BFB}" presName="parentText" presStyleLbl="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03F6B8-1C7E-46E9-9500-77571282C18A}" type="pres">
      <dgm:prSet presAssocID="{BBBA9B11-4C98-4DB9-90A7-C5083BB41BFB}" presName="descendantText" presStyleLbl="align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7F8964-DC73-45AF-BBA9-3A341F3A39EF}" type="pres">
      <dgm:prSet presAssocID="{417F087F-16D8-43E5-8854-00EFB9F555A6}" presName="sp" presStyleCnt="0"/>
      <dgm:spPr/>
    </dgm:pt>
    <dgm:pt modelId="{66795E03-397D-4D81-8688-B6CB8B42F8FB}" type="pres">
      <dgm:prSet presAssocID="{EF873FBA-2D70-4B91-B324-CFAD60CF251A}" presName="linNode" presStyleCnt="0"/>
      <dgm:spPr/>
    </dgm:pt>
    <dgm:pt modelId="{237D92A0-93B7-45BB-8920-B74FEAFFF6D0}" type="pres">
      <dgm:prSet presAssocID="{EF873FBA-2D70-4B91-B324-CFAD60CF251A}" presName="parentText" presStyleLbl="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F2C4C5-A053-490F-A5BF-CED7F0EF8E7B}" type="pres">
      <dgm:prSet presAssocID="{EF873FBA-2D70-4B91-B324-CFAD60CF251A}" presName="descendantText" presStyleLbl="align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E366E7-7A26-4107-9165-5BE34B344F64}" type="pres">
      <dgm:prSet presAssocID="{982C7661-73D8-4931-9301-F2E17D5FC9D7}" presName="sp" presStyleCnt="0"/>
      <dgm:spPr/>
    </dgm:pt>
    <dgm:pt modelId="{C16D891D-A3D4-48A5-B8B4-48458E55F43B}" type="pres">
      <dgm:prSet presAssocID="{A7EA46F5-4347-4948-AEA1-BEC6930C7B59}" presName="linNode" presStyleCnt="0"/>
      <dgm:spPr/>
    </dgm:pt>
    <dgm:pt modelId="{02420C7C-6825-4CCB-A4EB-E47FB49F4ACC}" type="pres">
      <dgm:prSet presAssocID="{A7EA46F5-4347-4948-AEA1-BEC6930C7B59}" presName="parentText" presStyleLbl="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4902C7-D4AD-4309-A70B-C1794FCB8ABD}" type="pres">
      <dgm:prSet presAssocID="{A7EA46F5-4347-4948-AEA1-BEC6930C7B59}" presName="descendantText" presStyleLbl="align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9162544-23A7-4AA6-A97E-76F07AD932D0}" srcId="{EE5A59F0-14CD-4732-8A98-B1E977DBB6A3}" destId="{1251FC9C-8048-45A8-AD74-C241A2278834}" srcOrd="0" destOrd="0" parTransId="{01CE0642-EE9E-4DF8-ABAE-7CD14C06BC5F}" sibTransId="{D0278511-1178-4541-9303-6F64BEFDFB9F}"/>
    <dgm:cxn modelId="{0CC4610D-567B-4E3A-871C-531B145D2EED}" type="presOf" srcId="{EE5A59F0-14CD-4732-8A98-B1E977DBB6A3}" destId="{3D2725B3-6166-4645-8B22-EC536A752C08}" srcOrd="0" destOrd="0" presId="urn:microsoft.com/office/officeart/2005/8/layout/vList5"/>
    <dgm:cxn modelId="{88489D6B-83CB-498C-9566-52CA9E3B44DA}" srcId="{60E8C98E-CA27-41C8-8A40-62762B5481FB}" destId="{EE5A59F0-14CD-4732-8A98-B1E977DBB6A3}" srcOrd="3" destOrd="0" parTransId="{EE3C3203-3D2C-4604-9046-F651F503B6A6}" sibTransId="{0D523110-5E89-47CC-81B2-45485A0ED18C}"/>
    <dgm:cxn modelId="{93794B59-5056-4FE6-B505-2170068E2940}" srcId="{BBBA9B11-4C98-4DB9-90A7-C5083BB41BFB}" destId="{9BAB9A88-7CEE-4D9B-AD24-AFB4A05CF20C}" srcOrd="0" destOrd="0" parTransId="{A45FDADB-BD89-4E2B-9B0D-731FD3088FB6}" sibTransId="{30746049-AA0F-487D-B1D0-71A7AE127BE9}"/>
    <dgm:cxn modelId="{BA6CBD08-51A8-4F88-BC44-A30F503612DF}" srcId="{60E8C98E-CA27-41C8-8A40-62762B5481FB}" destId="{88DC89C4-286E-4492-BF04-CF521A1FEEAB}" srcOrd="1" destOrd="0" parTransId="{D1E91E41-1100-4169-9686-E83BCAA6D39E}" sibTransId="{AAEB922D-D34F-48AD-9869-59402BED26BE}"/>
    <dgm:cxn modelId="{EEBEC7B1-2C3A-4055-8E37-53B9C1387EED}" type="presOf" srcId="{BBBA9B11-4C98-4DB9-90A7-C5083BB41BFB}" destId="{617DFEDD-F9E6-4F25-A420-71D9D1096139}" srcOrd="0" destOrd="0" presId="urn:microsoft.com/office/officeart/2005/8/layout/vList5"/>
    <dgm:cxn modelId="{1159266D-D99B-44B6-8A59-06F9476260B8}" type="presOf" srcId="{9BAB9A88-7CEE-4D9B-AD24-AFB4A05CF20C}" destId="{3103F6B8-1C7E-46E9-9500-77571282C18A}" srcOrd="0" destOrd="0" presId="urn:microsoft.com/office/officeart/2005/8/layout/vList5"/>
    <dgm:cxn modelId="{B6FE5432-F2B0-483A-ADC0-75246E76DC83}" srcId="{60E8C98E-CA27-41C8-8A40-62762B5481FB}" destId="{10626DC3-8197-4279-9421-60AA4BE02498}" srcOrd="0" destOrd="0" parTransId="{798CF801-C6B9-46F5-8ED5-D2FD1A7B6FFE}" sibTransId="{FDB20985-B378-4501-8F9E-070E86A7FC4F}"/>
    <dgm:cxn modelId="{BCB26549-BF13-4883-A939-479EF372A048}" type="presOf" srcId="{480F8927-7773-4646-8EFD-968F150BF53E}" destId="{4E4902C7-D4AD-4309-A70B-C1794FCB8ABD}" srcOrd="0" destOrd="0" presId="urn:microsoft.com/office/officeart/2005/8/layout/vList5"/>
    <dgm:cxn modelId="{733315CC-8BA9-4693-AA0A-CDB4D1A2AEDA}" type="presOf" srcId="{0741AF30-1EA5-4FB8-ACEA-0516342276EB}" destId="{C2C5C7FF-0AE5-4572-9171-DE067D101885}" srcOrd="0" destOrd="0" presId="urn:microsoft.com/office/officeart/2005/8/layout/vList5"/>
    <dgm:cxn modelId="{5EB1B75B-B399-415F-9CE8-D039CB8435A1}" type="presOf" srcId="{88DC89C4-286E-4492-BF04-CF521A1FEEAB}" destId="{57CCDE43-3A10-47E0-9435-9DAB55F63271}" srcOrd="0" destOrd="0" presId="urn:microsoft.com/office/officeart/2005/8/layout/vList5"/>
    <dgm:cxn modelId="{05898826-A080-4778-ACEC-CE1956BF5F9A}" srcId="{60E8C98E-CA27-41C8-8A40-62762B5481FB}" destId="{BBBA9B11-4C98-4DB9-90A7-C5083BB41BFB}" srcOrd="6" destOrd="0" parTransId="{8B2DF3F4-8673-4018-B1DB-83B9F23368E8}" sibTransId="{417F087F-16D8-43E5-8854-00EFB9F555A6}"/>
    <dgm:cxn modelId="{7C3D62ED-C28C-4D2D-90B3-E1A50C392988}" type="presOf" srcId="{EF873FBA-2D70-4B91-B324-CFAD60CF251A}" destId="{237D92A0-93B7-45BB-8920-B74FEAFFF6D0}" srcOrd="0" destOrd="0" presId="urn:microsoft.com/office/officeart/2005/8/layout/vList5"/>
    <dgm:cxn modelId="{911A2118-75CD-481F-8C09-7F6E5E274ABA}" srcId="{310B0591-8BD1-48F8-92BB-8AA70D56A35F}" destId="{0741AF30-1EA5-4FB8-ACEA-0516342276EB}" srcOrd="0" destOrd="0" parTransId="{32BF3E53-346E-4C09-A502-D5A382E52507}" sibTransId="{7D208166-4941-4A82-A526-FA01DDA03EBC}"/>
    <dgm:cxn modelId="{D42940FD-7A93-45E8-BD19-149951A01716}" srcId="{EF873FBA-2D70-4B91-B324-CFAD60CF251A}" destId="{7233E021-1168-4ECF-952E-1E249AD8B3CF}" srcOrd="0" destOrd="0" parTransId="{F32EEC61-42A9-4C25-B09F-DAE959B2FF35}" sibTransId="{9208B8F8-1EA8-4B54-BC9B-79AF42E4B793}"/>
    <dgm:cxn modelId="{AE915BD8-D89E-4492-B45F-BD14B60BC1BF}" srcId="{10626DC3-8197-4279-9421-60AA4BE02498}" destId="{523BCDAD-D2E3-4274-989F-AE583C2AB2CF}" srcOrd="0" destOrd="0" parTransId="{8F93318A-3EB8-4D75-9E02-08FC92306C58}" sibTransId="{2BAC3E59-D1C4-42DF-896E-8979C155CD73}"/>
    <dgm:cxn modelId="{0E801B75-2BCC-4C02-B301-66470D68A546}" type="presOf" srcId="{310B0591-8BD1-48F8-92BB-8AA70D56A35F}" destId="{40A32D84-1C9A-414E-8B36-D3641C9437AA}" srcOrd="0" destOrd="0" presId="urn:microsoft.com/office/officeart/2005/8/layout/vList5"/>
    <dgm:cxn modelId="{E08EEF3A-A431-420E-AEC4-0438895D24EF}" type="presOf" srcId="{7233E021-1168-4ECF-952E-1E249AD8B3CF}" destId="{D3F2C4C5-A053-490F-A5BF-CED7F0EF8E7B}" srcOrd="0" destOrd="0" presId="urn:microsoft.com/office/officeart/2005/8/layout/vList5"/>
    <dgm:cxn modelId="{2C2753F0-952E-48F6-BC5D-6467D76DFC2F}" type="presOf" srcId="{8EA9BEBF-CEB6-480D-B288-A6A498FCDC38}" destId="{74945839-FDF3-4242-9563-FFBE4D63AA9C}" srcOrd="0" destOrd="0" presId="urn:microsoft.com/office/officeart/2005/8/layout/vList5"/>
    <dgm:cxn modelId="{CDE14326-4584-4194-A6F0-861E90CDDF8F}" srcId="{170A337A-9C90-40A1-B549-73BDE49317CA}" destId="{2C6E2892-805D-4688-8080-2B0037E38E47}" srcOrd="0" destOrd="0" parTransId="{72BA410B-4C87-4E0B-BEDA-ADCDF9D99129}" sibTransId="{7ECC8FF1-83DB-4C0C-938F-786FD74E6181}"/>
    <dgm:cxn modelId="{B415F575-CC1F-40C7-ADD2-0EC5E8FEDCE3}" srcId="{88DC89C4-286E-4492-BF04-CF521A1FEEAB}" destId="{8EA9BEBF-CEB6-480D-B288-A6A498FCDC38}" srcOrd="0" destOrd="0" parTransId="{59045CAD-E929-4875-8640-67EA6E1660DC}" sibTransId="{63918B81-8040-4F1D-89DC-4C01CE7E5FCC}"/>
    <dgm:cxn modelId="{09B74075-6F27-481E-A26D-403E6BF80C59}" type="presOf" srcId="{523BCDAD-D2E3-4274-989F-AE583C2AB2CF}" destId="{E723798E-1AC0-429F-A0EC-241334321B55}" srcOrd="0" destOrd="0" presId="urn:microsoft.com/office/officeart/2005/8/layout/vList5"/>
    <dgm:cxn modelId="{88648310-CFA3-47B8-A1AB-E85BFFBA4AFE}" srcId="{60E8C98E-CA27-41C8-8A40-62762B5481FB}" destId="{170A337A-9C90-40A1-B549-73BDE49317CA}" srcOrd="5" destOrd="0" parTransId="{21F41B57-4AB5-4159-85E0-E08F1DC001A7}" sibTransId="{25C6DE2C-3CB3-400F-B948-160D7FE2ADB6}"/>
    <dgm:cxn modelId="{DC7FB35E-C784-429D-805B-C191C7459C8E}" srcId="{60E8C98E-CA27-41C8-8A40-62762B5481FB}" destId="{A7EA46F5-4347-4948-AEA1-BEC6930C7B59}" srcOrd="8" destOrd="0" parTransId="{115E0C37-4DDA-45B6-8FCF-F7E376D1D131}" sibTransId="{98F8CDB6-CE85-48CB-A36D-B15256DDCA75}"/>
    <dgm:cxn modelId="{902C0592-43F1-4A8E-9D94-F5A655FA58A3}" type="presOf" srcId="{5B1D83C5-F337-4DE0-A64B-907C595699EA}" destId="{4487D42A-DE9E-4928-8D6A-F742EA8579B0}" srcOrd="0" destOrd="0" presId="urn:microsoft.com/office/officeart/2005/8/layout/vList5"/>
    <dgm:cxn modelId="{F4D4700C-09BA-41C7-90C1-9B0E62687DDF}" type="presOf" srcId="{170A337A-9C90-40A1-B549-73BDE49317CA}" destId="{AE867A44-C555-4264-83A9-9F87B5399872}" srcOrd="0" destOrd="0" presId="urn:microsoft.com/office/officeart/2005/8/layout/vList5"/>
    <dgm:cxn modelId="{95AA3DC8-5BA1-4406-852D-85AFB2C89ED7}" type="presOf" srcId="{10626DC3-8197-4279-9421-60AA4BE02498}" destId="{33091AD6-8527-47EF-A86F-0E90670564CB}" srcOrd="0" destOrd="0" presId="urn:microsoft.com/office/officeart/2005/8/layout/vList5"/>
    <dgm:cxn modelId="{BD192A3E-0EE5-4ABC-B082-9A166CC532F2}" srcId="{60E8C98E-CA27-41C8-8A40-62762B5481FB}" destId="{EF873FBA-2D70-4B91-B324-CFAD60CF251A}" srcOrd="7" destOrd="0" parTransId="{FF881E37-66F9-48FD-83CD-FD32DC251AA3}" sibTransId="{982C7661-73D8-4931-9301-F2E17D5FC9D7}"/>
    <dgm:cxn modelId="{D99F38F3-FD56-4521-830A-FE694561C716}" type="presOf" srcId="{A583B766-6CF2-4B49-901D-F972B07CD424}" destId="{709A08B3-C244-497E-8742-F6DAC6597B2A}" srcOrd="0" destOrd="0" presId="urn:microsoft.com/office/officeart/2005/8/layout/vList5"/>
    <dgm:cxn modelId="{5C9C6CF8-81C0-4F6D-8217-0D1940BE2437}" srcId="{A583B766-6CF2-4B49-901D-F972B07CD424}" destId="{5B1D83C5-F337-4DE0-A64B-907C595699EA}" srcOrd="0" destOrd="0" parTransId="{2C80DF00-5C8B-4B4F-875D-977F69BCFFEC}" sibTransId="{08CB2D10-D1E6-4234-ABE8-D1D06105F352}"/>
    <dgm:cxn modelId="{B16819DC-FA05-4143-8C24-71981A34FC7B}" srcId="{60E8C98E-CA27-41C8-8A40-62762B5481FB}" destId="{A583B766-6CF2-4B49-901D-F972B07CD424}" srcOrd="4" destOrd="0" parTransId="{A804201A-DEC4-44B3-8858-D4D1F6837B3A}" sibTransId="{B506F21C-A141-4E53-A5B4-E3D727D3A8C0}"/>
    <dgm:cxn modelId="{AA68B4BF-B819-4DAF-BC41-205F2FD74B6E}" srcId="{A7EA46F5-4347-4948-AEA1-BEC6930C7B59}" destId="{480F8927-7773-4646-8EFD-968F150BF53E}" srcOrd="0" destOrd="0" parTransId="{4A8D3DFC-8CD1-4996-BCB7-24EF0EB0FA6D}" sibTransId="{38730C03-14DF-4B52-B03F-649FF90722F2}"/>
    <dgm:cxn modelId="{8F107321-C20F-44C9-B13D-7DF455B2CAD3}" type="presOf" srcId="{60E8C98E-CA27-41C8-8A40-62762B5481FB}" destId="{5DDEBD63-30F9-45BB-8EE8-81AA161194FC}" srcOrd="0" destOrd="0" presId="urn:microsoft.com/office/officeart/2005/8/layout/vList5"/>
    <dgm:cxn modelId="{D2EAF45A-66BF-475E-AECA-49BF128A04DE}" srcId="{60E8C98E-CA27-41C8-8A40-62762B5481FB}" destId="{310B0591-8BD1-48F8-92BB-8AA70D56A35F}" srcOrd="2" destOrd="0" parTransId="{7DD433FD-4DB9-4931-8EB4-196AC0B15B0B}" sibTransId="{5F203C85-FDDC-4672-BA90-F42F51D7E409}"/>
    <dgm:cxn modelId="{9555491F-120F-4AAA-87FD-F52F6E84549E}" type="presOf" srcId="{1251FC9C-8048-45A8-AD74-C241A2278834}" destId="{FB0CB53B-0D87-4267-AD15-A497120094E1}" srcOrd="0" destOrd="0" presId="urn:microsoft.com/office/officeart/2005/8/layout/vList5"/>
    <dgm:cxn modelId="{0C291586-4913-4F45-8508-5E163B738882}" type="presOf" srcId="{A7EA46F5-4347-4948-AEA1-BEC6930C7B59}" destId="{02420C7C-6825-4CCB-A4EB-E47FB49F4ACC}" srcOrd="0" destOrd="0" presId="urn:microsoft.com/office/officeart/2005/8/layout/vList5"/>
    <dgm:cxn modelId="{4E41C209-332F-4A7E-B544-E72B1671B700}" type="presOf" srcId="{2C6E2892-805D-4688-8080-2B0037E38E47}" destId="{D7A81042-D511-4D9D-B0A5-C1E0B7D58F66}" srcOrd="0" destOrd="0" presId="urn:microsoft.com/office/officeart/2005/8/layout/vList5"/>
    <dgm:cxn modelId="{DF9381E5-6EE6-4E5F-B491-C362B5760320}" type="presParOf" srcId="{5DDEBD63-30F9-45BB-8EE8-81AA161194FC}" destId="{F7894FB7-4ED6-4F5F-87D5-ACA0C0709378}" srcOrd="0" destOrd="0" presId="urn:microsoft.com/office/officeart/2005/8/layout/vList5"/>
    <dgm:cxn modelId="{195B6491-0C93-41C7-B91F-CEEB7FF8CA0A}" type="presParOf" srcId="{F7894FB7-4ED6-4F5F-87D5-ACA0C0709378}" destId="{33091AD6-8527-47EF-A86F-0E90670564CB}" srcOrd="0" destOrd="0" presId="urn:microsoft.com/office/officeart/2005/8/layout/vList5"/>
    <dgm:cxn modelId="{234246E7-4F0E-481F-9CD9-90E9E7F4D4D9}" type="presParOf" srcId="{F7894FB7-4ED6-4F5F-87D5-ACA0C0709378}" destId="{E723798E-1AC0-429F-A0EC-241334321B55}" srcOrd="1" destOrd="0" presId="urn:microsoft.com/office/officeart/2005/8/layout/vList5"/>
    <dgm:cxn modelId="{30755C97-9013-48D4-8646-27AD10C7F071}" type="presParOf" srcId="{5DDEBD63-30F9-45BB-8EE8-81AA161194FC}" destId="{1775F1CD-4C94-4843-A41A-5B1205A9D2BE}" srcOrd="1" destOrd="0" presId="urn:microsoft.com/office/officeart/2005/8/layout/vList5"/>
    <dgm:cxn modelId="{1191A2D1-15B3-41B1-948E-8DF3C086D31D}" type="presParOf" srcId="{5DDEBD63-30F9-45BB-8EE8-81AA161194FC}" destId="{2B81562B-7D8B-4398-913E-A679E902A687}" srcOrd="2" destOrd="0" presId="urn:microsoft.com/office/officeart/2005/8/layout/vList5"/>
    <dgm:cxn modelId="{AFF7CC8B-F29A-4A55-89EC-366D9DE93510}" type="presParOf" srcId="{2B81562B-7D8B-4398-913E-A679E902A687}" destId="{57CCDE43-3A10-47E0-9435-9DAB55F63271}" srcOrd="0" destOrd="0" presId="urn:microsoft.com/office/officeart/2005/8/layout/vList5"/>
    <dgm:cxn modelId="{41619C2F-0513-439C-86A9-7498503FB92F}" type="presParOf" srcId="{2B81562B-7D8B-4398-913E-A679E902A687}" destId="{74945839-FDF3-4242-9563-FFBE4D63AA9C}" srcOrd="1" destOrd="0" presId="urn:microsoft.com/office/officeart/2005/8/layout/vList5"/>
    <dgm:cxn modelId="{04287222-48A4-4FD8-AC48-EE89CB4D92A3}" type="presParOf" srcId="{5DDEBD63-30F9-45BB-8EE8-81AA161194FC}" destId="{86EF99B8-43C2-4BCF-AE73-A3BFEED16E2D}" srcOrd="3" destOrd="0" presId="urn:microsoft.com/office/officeart/2005/8/layout/vList5"/>
    <dgm:cxn modelId="{19E7B5F8-BFCB-4D8A-ABC5-0E48E067B855}" type="presParOf" srcId="{5DDEBD63-30F9-45BB-8EE8-81AA161194FC}" destId="{35C8AF1E-3A2D-4BCE-97AD-3300CA4EA9BC}" srcOrd="4" destOrd="0" presId="urn:microsoft.com/office/officeart/2005/8/layout/vList5"/>
    <dgm:cxn modelId="{C453FAD3-429C-45B6-BC06-4BCAFAF60CD2}" type="presParOf" srcId="{35C8AF1E-3A2D-4BCE-97AD-3300CA4EA9BC}" destId="{40A32D84-1C9A-414E-8B36-D3641C9437AA}" srcOrd="0" destOrd="0" presId="urn:microsoft.com/office/officeart/2005/8/layout/vList5"/>
    <dgm:cxn modelId="{95DFA2C1-697A-4B74-844D-0D01F86EB8C7}" type="presParOf" srcId="{35C8AF1E-3A2D-4BCE-97AD-3300CA4EA9BC}" destId="{C2C5C7FF-0AE5-4572-9171-DE067D101885}" srcOrd="1" destOrd="0" presId="urn:microsoft.com/office/officeart/2005/8/layout/vList5"/>
    <dgm:cxn modelId="{A88F4A1B-CA79-48D4-BB1D-A36FDBFD9D42}" type="presParOf" srcId="{5DDEBD63-30F9-45BB-8EE8-81AA161194FC}" destId="{16C3E067-EF68-452F-9F57-59C3D1CB550D}" srcOrd="5" destOrd="0" presId="urn:microsoft.com/office/officeart/2005/8/layout/vList5"/>
    <dgm:cxn modelId="{62FA3BE8-1850-4EEB-BFB9-C240E9B6301B}" type="presParOf" srcId="{5DDEBD63-30F9-45BB-8EE8-81AA161194FC}" destId="{064D9D73-39C0-4B77-AE82-9DADD3737336}" srcOrd="6" destOrd="0" presId="urn:microsoft.com/office/officeart/2005/8/layout/vList5"/>
    <dgm:cxn modelId="{B593FB76-5927-4600-87BD-06B619D3C493}" type="presParOf" srcId="{064D9D73-39C0-4B77-AE82-9DADD3737336}" destId="{3D2725B3-6166-4645-8B22-EC536A752C08}" srcOrd="0" destOrd="0" presId="urn:microsoft.com/office/officeart/2005/8/layout/vList5"/>
    <dgm:cxn modelId="{29A8752E-B848-449E-B5C1-B3690D8485C3}" type="presParOf" srcId="{064D9D73-39C0-4B77-AE82-9DADD3737336}" destId="{FB0CB53B-0D87-4267-AD15-A497120094E1}" srcOrd="1" destOrd="0" presId="urn:microsoft.com/office/officeart/2005/8/layout/vList5"/>
    <dgm:cxn modelId="{AFD97347-0D73-413D-9FE4-483A426A50D7}" type="presParOf" srcId="{5DDEBD63-30F9-45BB-8EE8-81AA161194FC}" destId="{99A65F9C-099A-4046-999D-1FEFE7F20349}" srcOrd="7" destOrd="0" presId="urn:microsoft.com/office/officeart/2005/8/layout/vList5"/>
    <dgm:cxn modelId="{869F18F2-1B92-45D3-AF22-1C4B6AF08668}" type="presParOf" srcId="{5DDEBD63-30F9-45BB-8EE8-81AA161194FC}" destId="{A72AD9C5-A003-49D5-A84C-B2674C8C9C3B}" srcOrd="8" destOrd="0" presId="urn:microsoft.com/office/officeart/2005/8/layout/vList5"/>
    <dgm:cxn modelId="{54EDA569-1A41-45EA-8848-204F8D4797F6}" type="presParOf" srcId="{A72AD9C5-A003-49D5-A84C-B2674C8C9C3B}" destId="{709A08B3-C244-497E-8742-F6DAC6597B2A}" srcOrd="0" destOrd="0" presId="urn:microsoft.com/office/officeart/2005/8/layout/vList5"/>
    <dgm:cxn modelId="{9D07437A-2CA1-4EA0-B99E-DFC97394D0D2}" type="presParOf" srcId="{A72AD9C5-A003-49D5-A84C-B2674C8C9C3B}" destId="{4487D42A-DE9E-4928-8D6A-F742EA8579B0}" srcOrd="1" destOrd="0" presId="urn:microsoft.com/office/officeart/2005/8/layout/vList5"/>
    <dgm:cxn modelId="{68B7EBC4-4EA5-4CF0-9F00-A06A5F1F0A33}" type="presParOf" srcId="{5DDEBD63-30F9-45BB-8EE8-81AA161194FC}" destId="{B5F09826-3335-4565-9AE3-38C9C06F3E56}" srcOrd="9" destOrd="0" presId="urn:microsoft.com/office/officeart/2005/8/layout/vList5"/>
    <dgm:cxn modelId="{5005A84C-2A7C-4D1E-BA45-C42D4062A689}" type="presParOf" srcId="{5DDEBD63-30F9-45BB-8EE8-81AA161194FC}" destId="{8D4785C7-0C2F-4711-A5D6-1013DFA66BDD}" srcOrd="10" destOrd="0" presId="urn:microsoft.com/office/officeart/2005/8/layout/vList5"/>
    <dgm:cxn modelId="{03BDA68A-AB14-4DE1-87A2-C09AE2364466}" type="presParOf" srcId="{8D4785C7-0C2F-4711-A5D6-1013DFA66BDD}" destId="{AE867A44-C555-4264-83A9-9F87B5399872}" srcOrd="0" destOrd="0" presId="urn:microsoft.com/office/officeart/2005/8/layout/vList5"/>
    <dgm:cxn modelId="{ADE95080-417B-458B-944A-24437E5B0E01}" type="presParOf" srcId="{8D4785C7-0C2F-4711-A5D6-1013DFA66BDD}" destId="{D7A81042-D511-4D9D-B0A5-C1E0B7D58F66}" srcOrd="1" destOrd="0" presId="urn:microsoft.com/office/officeart/2005/8/layout/vList5"/>
    <dgm:cxn modelId="{308E96C5-7C54-4C45-9C4D-0ACC99B56D51}" type="presParOf" srcId="{5DDEBD63-30F9-45BB-8EE8-81AA161194FC}" destId="{07059E82-AAAE-4A82-8183-6E8927EED0B8}" srcOrd="11" destOrd="0" presId="urn:microsoft.com/office/officeart/2005/8/layout/vList5"/>
    <dgm:cxn modelId="{26659B9D-5113-4D20-811C-7847E6A66E05}" type="presParOf" srcId="{5DDEBD63-30F9-45BB-8EE8-81AA161194FC}" destId="{5540F29A-93C6-4BE1-A1DC-5BA95E2230D2}" srcOrd="12" destOrd="0" presId="urn:microsoft.com/office/officeart/2005/8/layout/vList5"/>
    <dgm:cxn modelId="{BBE45894-0366-465F-B1FF-1F7127B36CB5}" type="presParOf" srcId="{5540F29A-93C6-4BE1-A1DC-5BA95E2230D2}" destId="{617DFEDD-F9E6-4F25-A420-71D9D1096139}" srcOrd="0" destOrd="0" presId="urn:microsoft.com/office/officeart/2005/8/layout/vList5"/>
    <dgm:cxn modelId="{5AF3E3B5-F1DD-47AF-8A6D-27B920E81410}" type="presParOf" srcId="{5540F29A-93C6-4BE1-A1DC-5BA95E2230D2}" destId="{3103F6B8-1C7E-46E9-9500-77571282C18A}" srcOrd="1" destOrd="0" presId="urn:microsoft.com/office/officeart/2005/8/layout/vList5"/>
    <dgm:cxn modelId="{BFBEDC65-C888-41D0-BCB7-25ECAF721119}" type="presParOf" srcId="{5DDEBD63-30F9-45BB-8EE8-81AA161194FC}" destId="{337F8964-DC73-45AF-BBA9-3A341F3A39EF}" srcOrd="13" destOrd="0" presId="urn:microsoft.com/office/officeart/2005/8/layout/vList5"/>
    <dgm:cxn modelId="{7D2178EC-2082-4D45-A3EF-0A410B2FDB6E}" type="presParOf" srcId="{5DDEBD63-30F9-45BB-8EE8-81AA161194FC}" destId="{66795E03-397D-4D81-8688-B6CB8B42F8FB}" srcOrd="14" destOrd="0" presId="urn:microsoft.com/office/officeart/2005/8/layout/vList5"/>
    <dgm:cxn modelId="{3625B12B-8821-4966-AF8A-D2FDB1A52740}" type="presParOf" srcId="{66795E03-397D-4D81-8688-B6CB8B42F8FB}" destId="{237D92A0-93B7-45BB-8920-B74FEAFFF6D0}" srcOrd="0" destOrd="0" presId="urn:microsoft.com/office/officeart/2005/8/layout/vList5"/>
    <dgm:cxn modelId="{ABE18185-8E8F-4EE8-AA4F-59D5A6BC602D}" type="presParOf" srcId="{66795E03-397D-4D81-8688-B6CB8B42F8FB}" destId="{D3F2C4C5-A053-490F-A5BF-CED7F0EF8E7B}" srcOrd="1" destOrd="0" presId="urn:microsoft.com/office/officeart/2005/8/layout/vList5"/>
    <dgm:cxn modelId="{C35531FF-FDF8-466C-98EA-4CDDA8600798}" type="presParOf" srcId="{5DDEBD63-30F9-45BB-8EE8-81AA161194FC}" destId="{7EE366E7-7A26-4107-9165-5BE34B344F64}" srcOrd="15" destOrd="0" presId="urn:microsoft.com/office/officeart/2005/8/layout/vList5"/>
    <dgm:cxn modelId="{4D9413D6-0B9B-4F16-8C08-26EBDC2E1C1A}" type="presParOf" srcId="{5DDEBD63-30F9-45BB-8EE8-81AA161194FC}" destId="{C16D891D-A3D4-48A5-B8B4-48458E55F43B}" srcOrd="16" destOrd="0" presId="urn:microsoft.com/office/officeart/2005/8/layout/vList5"/>
    <dgm:cxn modelId="{03611FA8-6C11-4EAB-A721-3CBD5DF6F82B}" type="presParOf" srcId="{C16D891D-A3D4-48A5-B8B4-48458E55F43B}" destId="{02420C7C-6825-4CCB-A4EB-E47FB49F4ACC}" srcOrd="0" destOrd="0" presId="urn:microsoft.com/office/officeart/2005/8/layout/vList5"/>
    <dgm:cxn modelId="{79969573-E4D8-4737-9455-A3A2A3DC82FC}" type="presParOf" srcId="{C16D891D-A3D4-48A5-B8B4-48458E55F43B}" destId="{4E4902C7-D4AD-4309-A70B-C1794FCB8AB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23798E-1AC0-429F-A0EC-241334321B55}">
      <dsp:nvSpPr>
        <dsp:cNvPr id="0" name=""/>
        <dsp:cNvSpPr/>
      </dsp:nvSpPr>
      <dsp:spPr>
        <a:xfrm rot="5400000">
          <a:off x="4968370" y="-2176779"/>
          <a:ext cx="410368" cy="48692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Forecast estimate of spending by local authorities on provision of the free entitlement in 2011-12 (up from £1.6bn in 2010-11)</a:t>
          </a:r>
          <a:endParaRPr lang="en-GB" sz="1200" kern="1200" dirty="0"/>
        </a:p>
      </dsp:txBody>
      <dsp:txXfrm rot="5400000">
        <a:off x="4968370" y="-2176779"/>
        <a:ext cx="410368" cy="4869227"/>
      </dsp:txXfrm>
    </dsp:sp>
    <dsp:sp modelId="{33091AD6-8527-47EF-A86F-0E90670564CB}">
      <dsp:nvSpPr>
        <dsp:cNvPr id="0" name=""/>
        <dsp:cNvSpPr/>
      </dsp:nvSpPr>
      <dsp:spPr>
        <a:xfrm>
          <a:off x="0" y="1354"/>
          <a:ext cx="2738940" cy="512960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£1.9bn </a:t>
          </a:r>
          <a:endParaRPr lang="en-GB" sz="2700" kern="1200" dirty="0"/>
        </a:p>
      </dsp:txBody>
      <dsp:txXfrm>
        <a:off x="0" y="1354"/>
        <a:ext cx="2738940" cy="512960"/>
      </dsp:txXfrm>
    </dsp:sp>
    <dsp:sp modelId="{74945839-FDF3-4242-9563-FFBE4D63AA9C}">
      <dsp:nvSpPr>
        <dsp:cNvPr id="0" name=""/>
        <dsp:cNvSpPr/>
      </dsp:nvSpPr>
      <dsp:spPr>
        <a:xfrm rot="5400000">
          <a:off x="4968370" y="-1638170"/>
          <a:ext cx="410368" cy="48692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Number of 3 and 4 year olds estimated as receiving the free entitlement in January 2011</a:t>
          </a:r>
          <a:endParaRPr lang="en-GB" sz="1200" kern="1200" dirty="0"/>
        </a:p>
      </dsp:txBody>
      <dsp:txXfrm rot="5400000">
        <a:off x="4968370" y="-1638170"/>
        <a:ext cx="410368" cy="4869227"/>
      </dsp:txXfrm>
    </dsp:sp>
    <dsp:sp modelId="{57CCDE43-3A10-47E0-9435-9DAB55F63271}">
      <dsp:nvSpPr>
        <dsp:cNvPr id="0" name=""/>
        <dsp:cNvSpPr/>
      </dsp:nvSpPr>
      <dsp:spPr>
        <a:xfrm>
          <a:off x="0" y="539962"/>
          <a:ext cx="2738940" cy="512960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831,800</a:t>
          </a:r>
          <a:endParaRPr lang="en-GB" sz="2700" kern="1200" dirty="0"/>
        </a:p>
      </dsp:txBody>
      <dsp:txXfrm>
        <a:off x="0" y="539962"/>
        <a:ext cx="2738940" cy="512960"/>
      </dsp:txXfrm>
    </dsp:sp>
    <dsp:sp modelId="{C2C5C7FF-0AE5-4572-9171-DE067D101885}">
      <dsp:nvSpPr>
        <dsp:cNvPr id="0" name=""/>
        <dsp:cNvSpPr/>
      </dsp:nvSpPr>
      <dsp:spPr>
        <a:xfrm rot="5400000">
          <a:off x="4968370" y="-1099562"/>
          <a:ext cx="410368" cy="48692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Hours of free entitlement funded in 2011 (up from 276m in 2003)</a:t>
          </a:r>
          <a:endParaRPr lang="en-GB" sz="1200" kern="1200" dirty="0"/>
        </a:p>
      </dsp:txBody>
      <dsp:txXfrm rot="5400000">
        <a:off x="4968370" y="-1099562"/>
        <a:ext cx="410368" cy="4869227"/>
      </dsp:txXfrm>
    </dsp:sp>
    <dsp:sp modelId="{40A32D84-1C9A-414E-8B36-D3641C9437AA}">
      <dsp:nvSpPr>
        <dsp:cNvPr id="0" name=""/>
        <dsp:cNvSpPr/>
      </dsp:nvSpPr>
      <dsp:spPr>
        <a:xfrm>
          <a:off x="0" y="1078571"/>
          <a:ext cx="2738940" cy="512960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452m</a:t>
          </a:r>
          <a:endParaRPr lang="en-GB" sz="2700" kern="1200" dirty="0"/>
        </a:p>
      </dsp:txBody>
      <dsp:txXfrm>
        <a:off x="0" y="1078571"/>
        <a:ext cx="2738940" cy="512960"/>
      </dsp:txXfrm>
    </dsp:sp>
    <dsp:sp modelId="{FB0CB53B-0D87-4267-AD15-A497120094E1}">
      <dsp:nvSpPr>
        <dsp:cNvPr id="0" name=""/>
        <dsp:cNvSpPr/>
      </dsp:nvSpPr>
      <dsp:spPr>
        <a:xfrm rot="5400000">
          <a:off x="4968370" y="-560954"/>
          <a:ext cx="410368" cy="48692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Number of provider settings offering the free entitlement</a:t>
          </a:r>
          <a:endParaRPr lang="en-GB" sz="1200" kern="1200" dirty="0"/>
        </a:p>
      </dsp:txBody>
      <dsp:txXfrm rot="5400000">
        <a:off x="4968370" y="-560954"/>
        <a:ext cx="410368" cy="4869227"/>
      </dsp:txXfrm>
    </dsp:sp>
    <dsp:sp modelId="{3D2725B3-6166-4645-8B22-EC536A752C08}">
      <dsp:nvSpPr>
        <dsp:cNvPr id="0" name=""/>
        <dsp:cNvSpPr/>
      </dsp:nvSpPr>
      <dsp:spPr>
        <a:xfrm>
          <a:off x="0" y="1623827"/>
          <a:ext cx="2738940" cy="512960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28,630</a:t>
          </a:r>
        </a:p>
      </dsp:txBody>
      <dsp:txXfrm>
        <a:off x="0" y="1623827"/>
        <a:ext cx="2738940" cy="512960"/>
      </dsp:txXfrm>
    </dsp:sp>
    <dsp:sp modelId="{4487D42A-DE9E-4928-8D6A-F742EA8579B0}">
      <dsp:nvSpPr>
        <dsp:cNvPr id="0" name=""/>
        <dsp:cNvSpPr/>
      </dsp:nvSpPr>
      <dsp:spPr>
        <a:xfrm rot="5400000">
          <a:off x="4968370" y="-22345"/>
          <a:ext cx="410368" cy="48692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Providers rated good or outstanding by Ofsted in between September 2008 and March 2011</a:t>
          </a:r>
          <a:endParaRPr lang="en-GB" sz="1200" kern="1200" dirty="0"/>
        </a:p>
      </dsp:txBody>
      <dsp:txXfrm rot="5400000">
        <a:off x="4968370" y="-22345"/>
        <a:ext cx="410368" cy="4869227"/>
      </dsp:txXfrm>
    </dsp:sp>
    <dsp:sp modelId="{709A08B3-C244-497E-8742-F6DAC6597B2A}">
      <dsp:nvSpPr>
        <dsp:cNvPr id="0" name=""/>
        <dsp:cNvSpPr/>
      </dsp:nvSpPr>
      <dsp:spPr>
        <a:xfrm>
          <a:off x="0" y="2155787"/>
          <a:ext cx="2738940" cy="512960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78% </a:t>
          </a:r>
          <a:endParaRPr lang="en-GB" sz="2700" kern="1200" dirty="0"/>
        </a:p>
      </dsp:txBody>
      <dsp:txXfrm>
        <a:off x="0" y="2155787"/>
        <a:ext cx="2738940" cy="512960"/>
      </dsp:txXfrm>
    </dsp:sp>
    <dsp:sp modelId="{D7A81042-D511-4D9D-B0A5-C1E0B7D58F66}">
      <dsp:nvSpPr>
        <dsp:cNvPr id="0" name=""/>
        <dsp:cNvSpPr/>
      </dsp:nvSpPr>
      <dsp:spPr>
        <a:xfrm rot="5400000">
          <a:off x="4968370" y="516262"/>
          <a:ext cx="410368" cy="48692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Average rate of local authority funding per entitlement hour in 2010-11</a:t>
          </a:r>
          <a:endParaRPr lang="en-GB" sz="1200" kern="1200" dirty="0"/>
        </a:p>
      </dsp:txBody>
      <dsp:txXfrm rot="5400000">
        <a:off x="4968370" y="516262"/>
        <a:ext cx="410368" cy="4869227"/>
      </dsp:txXfrm>
    </dsp:sp>
    <dsp:sp modelId="{AE867A44-C555-4264-83A9-9F87B5399872}">
      <dsp:nvSpPr>
        <dsp:cNvPr id="0" name=""/>
        <dsp:cNvSpPr/>
      </dsp:nvSpPr>
      <dsp:spPr>
        <a:xfrm>
          <a:off x="0" y="2694396"/>
          <a:ext cx="2738940" cy="512960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£3.95</a:t>
          </a:r>
          <a:endParaRPr lang="en-GB" sz="2700" kern="1200" dirty="0"/>
        </a:p>
      </dsp:txBody>
      <dsp:txXfrm>
        <a:off x="0" y="2694396"/>
        <a:ext cx="2738940" cy="512960"/>
      </dsp:txXfrm>
    </dsp:sp>
    <dsp:sp modelId="{3103F6B8-1C7E-46E9-9500-77571282C18A}">
      <dsp:nvSpPr>
        <dsp:cNvPr id="0" name=""/>
        <dsp:cNvSpPr/>
      </dsp:nvSpPr>
      <dsp:spPr>
        <a:xfrm rot="5400000">
          <a:off x="4968370" y="1054870"/>
          <a:ext cx="410368" cy="48692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Range in the proportion of Dedicated Schools Grant spent on the free entitlement by local authorities in 2010-11</a:t>
          </a:r>
          <a:endParaRPr lang="en-GB" sz="1200" kern="1200" dirty="0"/>
        </a:p>
      </dsp:txBody>
      <dsp:txXfrm rot="5400000">
        <a:off x="4968370" y="1054870"/>
        <a:ext cx="410368" cy="4869227"/>
      </dsp:txXfrm>
    </dsp:sp>
    <dsp:sp modelId="{617DFEDD-F9E6-4F25-A420-71D9D1096139}">
      <dsp:nvSpPr>
        <dsp:cNvPr id="0" name=""/>
        <dsp:cNvSpPr/>
      </dsp:nvSpPr>
      <dsp:spPr>
        <a:xfrm>
          <a:off x="0" y="3233004"/>
          <a:ext cx="2738940" cy="512960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3.5% - 9.8% </a:t>
          </a:r>
          <a:endParaRPr lang="en-GB" sz="2700" kern="1200" dirty="0"/>
        </a:p>
      </dsp:txBody>
      <dsp:txXfrm>
        <a:off x="0" y="3233004"/>
        <a:ext cx="2738940" cy="512960"/>
      </dsp:txXfrm>
    </dsp:sp>
    <dsp:sp modelId="{D3F2C4C5-A053-490F-A5BF-CED7F0EF8E7B}">
      <dsp:nvSpPr>
        <dsp:cNvPr id="0" name=""/>
        <dsp:cNvSpPr/>
      </dsp:nvSpPr>
      <dsp:spPr>
        <a:xfrm rot="5400000">
          <a:off x="4968370" y="1593479"/>
          <a:ext cx="410368" cy="48692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Funding formulae (each local authority has its own formula)</a:t>
          </a:r>
          <a:endParaRPr lang="en-GB" sz="1200" kern="1200" dirty="0"/>
        </a:p>
      </dsp:txBody>
      <dsp:txXfrm rot="5400000">
        <a:off x="4968370" y="1593479"/>
        <a:ext cx="410368" cy="4869227"/>
      </dsp:txXfrm>
    </dsp:sp>
    <dsp:sp modelId="{237D92A0-93B7-45BB-8920-B74FEAFFF6D0}">
      <dsp:nvSpPr>
        <dsp:cNvPr id="0" name=""/>
        <dsp:cNvSpPr/>
      </dsp:nvSpPr>
      <dsp:spPr>
        <a:xfrm>
          <a:off x="0" y="3771612"/>
          <a:ext cx="2738940" cy="512960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152 </a:t>
          </a:r>
          <a:endParaRPr lang="en-GB" sz="2700" kern="1200" dirty="0"/>
        </a:p>
      </dsp:txBody>
      <dsp:txXfrm>
        <a:off x="0" y="3771612"/>
        <a:ext cx="2738940" cy="512960"/>
      </dsp:txXfrm>
    </dsp:sp>
    <dsp:sp modelId="{4E4902C7-D4AD-4309-A70B-C1794FCB8ABD}">
      <dsp:nvSpPr>
        <dsp:cNvPr id="0" name=""/>
        <dsp:cNvSpPr/>
      </dsp:nvSpPr>
      <dsp:spPr>
        <a:xfrm rot="5400000">
          <a:off x="4968370" y="2132087"/>
          <a:ext cx="410368" cy="48692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Proportion of children who achieved a good level of development at age 5 in 2011</a:t>
          </a:r>
          <a:endParaRPr lang="en-GB" sz="1200" kern="1200" dirty="0"/>
        </a:p>
      </dsp:txBody>
      <dsp:txXfrm rot="5400000">
        <a:off x="4968370" y="2132087"/>
        <a:ext cx="410368" cy="4869227"/>
      </dsp:txXfrm>
    </dsp:sp>
    <dsp:sp modelId="{02420C7C-6825-4CCB-A4EB-E47FB49F4ACC}">
      <dsp:nvSpPr>
        <dsp:cNvPr id="0" name=""/>
        <dsp:cNvSpPr/>
      </dsp:nvSpPr>
      <dsp:spPr>
        <a:xfrm>
          <a:off x="0" y="4310221"/>
          <a:ext cx="2738940" cy="512960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59%</a:t>
          </a:r>
          <a:endParaRPr lang="en-GB" sz="2700" kern="1200" dirty="0"/>
        </a:p>
      </dsp:txBody>
      <dsp:txXfrm>
        <a:off x="0" y="4310221"/>
        <a:ext cx="2738940" cy="512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6148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68232CD-626F-42F9-8C70-D99AE4F433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0633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1538"/>
            <a:ext cx="5438775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6148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CC13EFC-1147-4475-A646-C2DD4016E6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07288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Main numbers from report – clarify that this may look different to some published figures eg. 28,630 is our calculation of number of free entitlement providers operating in 2010-11 and 831,800 is our estimate of the number of children receiving the free entitlement rather than free early education, we have taken reception provision out of both figures.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95D5392C-7D0D-44D1-AAC7-6DE4DA23371C}" type="slidenum">
              <a:rPr lang="en-GB" smtClean="0">
                <a:latin typeface="Arial" charset="0"/>
              </a:rPr>
              <a:pPr eaLnBrk="1" hangingPunct="1"/>
              <a:t>6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mtClean="0"/>
              <a:t>Brief outline of evaluative criteria and how we set it.</a:t>
            </a:r>
          </a:p>
          <a:p>
            <a:r>
              <a:rPr lang="en-GB" smtClean="0"/>
              <a:t>Objectives – vision “for all 3 and 4 year old children to have access to high quality early years provision that helps them reach their full potential”, so we looked at take-up, quality and outcomes (EYFSP and KS1)</a:t>
            </a:r>
          </a:p>
          <a:p>
            <a:r>
              <a:rPr lang="en-GB" smtClean="0"/>
              <a:t>Funding arrangements – transparency and efficiency of distribution, incentives to drive market behaviour</a:t>
            </a:r>
          </a:p>
          <a:p>
            <a:r>
              <a:rPr lang="en-GB" smtClean="0"/>
              <a:t>Information – to assess effectiveness of delivery and enhance performance and vfm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D092B0F5-6865-4BEB-A370-E89034A4D4F0}" type="slidenum">
              <a:rPr lang="en-GB" smtClean="0">
                <a:latin typeface="Arial" charset="0"/>
              </a:rPr>
              <a:pPr eaLnBrk="1" hangingPunct="1"/>
              <a:t>7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 hangingPunct="1">
              <a:defRPr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High national take-up rate for early education but take-up is lower for disadvantaged children – 95% overall take-up of free early education, although this includes reception. Department’s survey of parents looked at a sample of families and found take-up from the most disadvantaged children to be 9 percentage points lower than their peers.</a:t>
            </a:r>
          </a:p>
          <a:p>
            <a:pPr marL="381000" indent="-381000" eaLnBrk="1" hangingPunct="1">
              <a:defRPr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Children’s development at age five has improved, but results at age seven have not – EYFSP results have risen from 45% (2006) to 59% (2011). KS1 results have shown almost no improvement since 2007 (first cohort to have benefited from the full entitlement would have reached the end of KS1 in 2009).</a:t>
            </a:r>
          </a:p>
          <a:p>
            <a:pPr marL="381000" indent="-381000" eaLnBrk="1" hangingPunct="1">
              <a:defRPr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Quality of providers offering the entitlement sustained since 2008-09 – 78% of providers were rated good or outstanding in 2008-09 and 79% in 2010-11.</a:t>
            </a:r>
          </a:p>
          <a:p>
            <a:pPr marL="381000" indent="-381000" eaLnBrk="1" hangingPunct="1">
              <a:defRPr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Take-up of the entitlement and access to high quality provision varies depending on where children live – take-up varies across local authorities and is lower for disadvantaged children. Quality is lower in more deprived areas.</a:t>
            </a:r>
          </a:p>
          <a:p>
            <a:pPr>
              <a:defRPr/>
            </a:pPr>
            <a:endParaRPr lang="en-GB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C681147B-1E12-42DC-B8F9-5286809A0BA5}" type="slidenum">
              <a:rPr lang="en-GB" smtClean="0">
                <a:latin typeface="Arial" charset="0"/>
              </a:rPr>
              <a:pPr eaLnBrk="1" hangingPunct="1"/>
              <a:t>8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mtClean="0"/>
              <a:t>Grouped providers according to the level of deprivation in their lower super output area – deprivation measured by Index of Multiple Deprivation (IMD) – to show the proportion of provision rated good or outstanding by Ofsted (between September 2008 and March 2011) according to level of deprivation.</a:t>
            </a:r>
          </a:p>
          <a:p>
            <a:r>
              <a:rPr lang="en-GB" smtClean="0"/>
              <a:t>As deprivation increases, the proportion of high quality provision decreases meaning that children in deprived areas are less likely to have access to high quality provision.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83D1E580-8AE5-4658-B623-1A5FDB167D66}" type="slidenum">
              <a:rPr lang="en-GB" smtClean="0">
                <a:latin typeface="Arial" charset="0"/>
              </a:rPr>
              <a:pPr eaLnBrk="1" hangingPunct="1"/>
              <a:t>9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Calibri" pitchFamily="34" charset="0"/>
                <a:cs typeface="Calibri" pitchFamily="34" charset="0"/>
              </a:rPr>
              <a:t>Local authorities direct different proportions of national funding to the entitlement and funding formulae for local distribution vary significantly – next two slides illustrate some of the variations …</a:t>
            </a:r>
          </a:p>
          <a:p>
            <a:endParaRPr lang="en-GB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E6B4B5D3-959B-4BD9-8C6C-6F08D6FA9520}" type="slidenum">
              <a:rPr lang="en-GB" smtClean="0">
                <a:latin typeface="Arial" charset="0"/>
              </a:rPr>
              <a:pPr eaLnBrk="1" hangingPunct="1"/>
              <a:t>10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b="1" smtClean="0"/>
              <a:t>% of DSG spent on EYSFF </a:t>
            </a:r>
            <a:r>
              <a:rPr lang="en-GB" smtClean="0"/>
              <a:t>(mean = 5.2%) – based on pathfinder local authorities’ s251 returns for 2010-11. Total EYSFF amount as proportion of DSG allocation from DfE.</a:t>
            </a:r>
          </a:p>
          <a:p>
            <a:r>
              <a:rPr lang="en-GB" b="1" smtClean="0"/>
              <a:t>% of EYSFF distributed through base rates </a:t>
            </a:r>
            <a:r>
              <a:rPr lang="en-GB" smtClean="0"/>
              <a:t>(mean = 86.5%) – based on pathfinder local authorities’ s251 returns for 2010-11. Amount spent on base rates divided by total EYSFF amount. Note: surprising that this range appears to reach 100% as DfE guidance mandates a deprivation supplement.</a:t>
            </a:r>
            <a:endParaRPr lang="en-GB" b="1" smtClean="0"/>
          </a:p>
          <a:p>
            <a:endParaRPr lang="en-GB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85027A2-117A-47CF-8B20-49342B46B886}" type="slidenum">
              <a:rPr lang="en-GB" smtClean="0">
                <a:latin typeface="Arial" charset="0"/>
              </a:rPr>
              <a:pPr eaLnBrk="1" hangingPunct="1"/>
              <a:t>11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 hangingPunct="1">
              <a:defRPr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The Department does not yet have robust measures to demonstrate whether longer-term benefits are being realised</a:t>
            </a:r>
          </a:p>
          <a:p>
            <a:pPr marL="381000" indent="-381000" eaLnBrk="1" hangingPunct="1">
              <a:defRPr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Before 2010-11, the Department did not have sufficient data to estimate total spending on the free entitlement</a:t>
            </a:r>
          </a:p>
          <a:p>
            <a:pPr marL="381000" indent="-381000" eaLnBrk="1" hangingPunct="1">
              <a:defRPr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The Department has not tracked what drives performance across providers or authorities</a:t>
            </a:r>
          </a:p>
          <a:p>
            <a:pPr marL="381000" indent="-381000" eaLnBrk="1" hangingPunct="1">
              <a:defRPr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The Department lacks analysis of the relationship between performance and funding levels.</a:t>
            </a:r>
          </a:p>
          <a:p>
            <a:pPr marL="381000" indent="-381000" eaLnBrk="1" hangingPunct="1">
              <a:defRPr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Parental choice drives the market for the entitlement but there are limitations in the information available to parents</a:t>
            </a:r>
            <a:endParaRPr lang="en-GB" sz="14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GB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F7D2FA59-BB87-4F77-A1C4-95D06078F1D8}" type="slidenum">
              <a:rPr lang="en-GB" smtClean="0">
                <a:latin typeface="Arial" charset="0"/>
              </a:rPr>
              <a:pPr eaLnBrk="1" hangingPunct="1"/>
              <a:t>13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dirty="0" smtClean="0"/>
              <a:t>Could use Amyas’ quote from press notice instead:</a:t>
            </a:r>
          </a:p>
          <a:p>
            <a:endParaRPr lang="en-GB" dirty="0" smtClean="0"/>
          </a:p>
          <a:p>
            <a:r>
              <a:rPr lang="en-GB" dirty="0" smtClean="0"/>
              <a:t>"The Department for Education needs to do more to put itself in the position to assess whether the forecast long-term benefits of free education for three- and four-year olds are being achieved. It also needs to understand how the arrangements for funding providers of that early education drive its availability, take-up and quality. Both of these are necessary if it is to get the best return for children from the £1.9 billion spent each year."</a:t>
            </a:r>
          </a:p>
          <a:p>
            <a:endParaRPr lang="en-GB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3ED39AB2-0F1E-4048-A467-00B37650689F}" type="slidenum">
              <a:rPr lang="en-GB" smtClean="0">
                <a:latin typeface="Arial" charset="0"/>
              </a:rPr>
              <a:pPr eaLnBrk="1" hangingPunct="1"/>
              <a:t>15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mtClean="0"/>
              <a:t>Based on our survey of 152 local authorities (115 responded) – we asked whether local authorities had compared their data with their peers and whether they had performed formal benchmarking exercises across a number of measures. We also asked about whether authorities had analysed the factors causing variation in EYFSP outcomes at age 5.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5125F286-09EE-452C-9C3E-11B69B4A6ECF}" type="slidenum">
              <a:rPr lang="en-GB" smtClean="0">
                <a:latin typeface="Arial" charset="0"/>
              </a:rPr>
              <a:pPr eaLnBrk="1" hangingPunct="1"/>
              <a:t>17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58803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9429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274638"/>
            <a:ext cx="2054225" cy="51704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1863" cy="51704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737880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18488" cy="5170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76979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23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89410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7439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27487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27488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0370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2753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6828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2144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80795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8675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0"/>
            <a:ext cx="9144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20737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9" name="Rectangle 26"/>
          <p:cNvSpPr>
            <a:spLocks noChangeArrowheads="1"/>
          </p:cNvSpPr>
          <p:nvPr/>
        </p:nvSpPr>
        <p:spPr bwMode="auto">
          <a:xfrm>
            <a:off x="0" y="6237288"/>
            <a:ext cx="9144000" cy="647700"/>
          </a:xfrm>
          <a:prstGeom prst="rect">
            <a:avLst/>
          </a:prstGeom>
          <a:solidFill>
            <a:srgbClr val="00347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30" name="Rectangle 27"/>
          <p:cNvSpPr>
            <a:spLocks noChangeArrowheads="1"/>
          </p:cNvSpPr>
          <p:nvPr/>
        </p:nvSpPr>
        <p:spPr bwMode="auto">
          <a:xfrm>
            <a:off x="396875" y="6365875"/>
            <a:ext cx="7127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Helping the nation spend wisely</a:t>
            </a:r>
          </a:p>
        </p:txBody>
      </p:sp>
      <p:pic>
        <p:nvPicPr>
          <p:cNvPr id="1031" name="Picture 28" descr="Copy-of-NAO---White-only---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416675"/>
            <a:ext cx="25066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4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4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4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4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4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4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4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4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4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_W7H5722 P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12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-36512" y="-27384"/>
            <a:ext cx="9217024" cy="6858000"/>
          </a:xfrm>
          <a:prstGeom prst="rect">
            <a:avLst/>
          </a:prstGeom>
          <a:solidFill>
            <a:srgbClr val="003478">
              <a:alpha val="83000"/>
            </a:srgbClr>
          </a:solidFill>
          <a:ln>
            <a:noFill/>
          </a:ln>
        </p:spPr>
        <p:txBody>
          <a:bodyPr wrap="none" anchor="ctr"/>
          <a:lstStyle/>
          <a:p>
            <a:pPr algn="l">
              <a:spcBef>
                <a:spcPct val="0"/>
              </a:spcBef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6" name="Rectangle 16"/>
          <p:cNvSpPr>
            <a:spLocks noChangeArrowheads="1"/>
          </p:cNvSpPr>
          <p:nvPr/>
        </p:nvSpPr>
        <p:spPr bwMode="auto">
          <a:xfrm>
            <a:off x="0" y="2232422"/>
            <a:ext cx="9144000" cy="4652962"/>
          </a:xfrm>
          <a:prstGeom prst="rect">
            <a:avLst/>
          </a:prstGeom>
          <a:solidFill>
            <a:srgbClr val="5C7F92">
              <a:alpha val="70000"/>
            </a:srgbClr>
          </a:solidFill>
          <a:ln>
            <a:noFill/>
          </a:ln>
        </p:spPr>
        <p:txBody>
          <a:bodyPr wrap="none" anchor="ctr"/>
          <a:lstStyle/>
          <a:p>
            <a:pPr algn="l">
              <a:spcBef>
                <a:spcPct val="0"/>
              </a:spcBef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19"/>
          <p:cNvSpPr>
            <a:spLocks noChangeArrowheads="1"/>
          </p:cNvSpPr>
          <p:nvPr/>
        </p:nvSpPr>
        <p:spPr bwMode="auto">
          <a:xfrm>
            <a:off x="396875" y="6230938"/>
            <a:ext cx="7127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>
                <a:solidFill>
                  <a:srgbClr val="FFFFFF"/>
                </a:solidFill>
                <a:latin typeface="Arial" charset="0"/>
              </a:rPr>
              <a:t>April 2012</a:t>
            </a:r>
          </a:p>
        </p:txBody>
      </p:sp>
      <p:sp>
        <p:nvSpPr>
          <p:cNvPr id="3078" name="Rectangle 20"/>
          <p:cNvSpPr>
            <a:spLocks noChangeArrowheads="1"/>
          </p:cNvSpPr>
          <p:nvPr/>
        </p:nvSpPr>
        <p:spPr bwMode="auto">
          <a:xfrm>
            <a:off x="323850" y="2852738"/>
            <a:ext cx="84248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sz="3600" b="1">
                <a:solidFill>
                  <a:srgbClr val="FFFFFF"/>
                </a:solidFill>
                <a:latin typeface="Arial" charset="0"/>
              </a:rPr>
              <a:t>NAO study findings: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GB" sz="3600">
                <a:solidFill>
                  <a:srgbClr val="FFFFFF"/>
                </a:solidFill>
                <a:latin typeface="Arial" charset="0"/>
              </a:rPr>
              <a:t>Delivering the free entitlement to education for 3 and 4 year olds</a:t>
            </a:r>
          </a:p>
          <a:p>
            <a:pPr algn="l">
              <a:spcBef>
                <a:spcPct val="0"/>
              </a:spcBef>
              <a:buFontTx/>
              <a:buNone/>
            </a:pPr>
            <a:endParaRPr lang="en-GB" sz="2000">
              <a:solidFill>
                <a:srgbClr val="FFFFFF"/>
              </a:solidFill>
              <a:latin typeface="Arial" charset="0"/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en-GB" sz="2000">
                <a:solidFill>
                  <a:srgbClr val="FFFFFF"/>
                </a:solidFill>
                <a:latin typeface="Arial" charset="0"/>
              </a:rPr>
              <a:t>Department for Education VFM Team</a:t>
            </a:r>
          </a:p>
        </p:txBody>
      </p:sp>
      <p:pic>
        <p:nvPicPr>
          <p:cNvPr id="3074" name="Picture 4" descr="NAO---White-reversed-o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5288"/>
            <a:ext cx="20161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011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922337"/>
          </a:xfrm>
        </p:spPr>
        <p:txBody>
          <a:bodyPr/>
          <a:lstStyle/>
          <a:p>
            <a:pPr eaLnBrk="1" hangingPunct="1"/>
            <a:r>
              <a:rPr lang="en-GB" sz="3400" smtClean="0">
                <a:latin typeface="Calibri" pitchFamily="34" charset="0"/>
                <a:cs typeface="Calibri" pitchFamily="34" charset="0"/>
              </a:rPr>
              <a:t>Funding</a:t>
            </a:r>
            <a:r>
              <a:rPr lang="en-GB" sz="3600" smtClean="0">
                <a:latin typeface="Calibri" pitchFamily="34" charset="0"/>
                <a:cs typeface="Calibri" pitchFamily="34" charset="0"/>
              </a:rPr>
              <a:t> arrangements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39850"/>
            <a:ext cx="8207375" cy="4393406"/>
          </a:xfrm>
        </p:spPr>
        <p:txBody>
          <a:bodyPr/>
          <a:lstStyle/>
          <a:p>
            <a:pPr marL="381000" indent="-381000" eaLnBrk="1" hangingPunct="1"/>
            <a:r>
              <a:rPr lang="en-GB" sz="2400" dirty="0" smtClean="0">
                <a:latin typeface="Calibri" pitchFamily="34" charset="0"/>
                <a:cs typeface="Calibri" pitchFamily="34" charset="0"/>
              </a:rPr>
              <a:t>Local authorities direct different proportions of national funding to the entitlement and funding formulae for local distribution vary significantly</a:t>
            </a:r>
          </a:p>
          <a:p>
            <a:pPr marL="381000" indent="-381000" eaLnBrk="1" hangingPunct="1"/>
            <a:r>
              <a:rPr lang="en-GB" sz="2400" dirty="0" smtClean="0">
                <a:latin typeface="Calibri" pitchFamily="34" charset="0"/>
                <a:cs typeface="Calibri" pitchFamily="34" charset="0"/>
              </a:rPr>
              <a:t>Funding arrangements provide limited incentives for providers to improve quality</a:t>
            </a:r>
          </a:p>
          <a:p>
            <a:pPr marL="381000" indent="-381000" eaLnBrk="1" hangingPunct="1"/>
            <a:r>
              <a:rPr lang="en-GB" sz="2400" dirty="0" smtClean="0">
                <a:latin typeface="Calibri" pitchFamily="34" charset="0"/>
                <a:cs typeface="Calibri" pitchFamily="34" charset="0"/>
              </a:rPr>
              <a:t>Many providers claim that funding does not cover costs of delivering the entitlement. </a:t>
            </a:r>
          </a:p>
          <a:p>
            <a:pPr marL="381000" indent="-381000" eaLnBrk="1" hangingPunct="1"/>
            <a:r>
              <a:rPr lang="en-GB" sz="2400" dirty="0" smtClean="0">
                <a:latin typeface="Calibri" pitchFamily="34" charset="0"/>
                <a:cs typeface="Calibri" pitchFamily="34" charset="0"/>
              </a:rPr>
              <a:t>At least a third of funding formulae are based on limited understanding of provider costs</a:t>
            </a:r>
          </a:p>
          <a:p>
            <a:pPr marL="381000" indent="-381000" eaLnBrk="1" hangingPunct="1"/>
            <a:endParaRPr lang="en-GB" sz="2800" dirty="0" smtClean="0">
              <a:latin typeface="Calibri" pitchFamily="34" charset="0"/>
              <a:cs typeface="Calibri" pitchFamily="34" charset="0"/>
            </a:endParaRPr>
          </a:p>
          <a:p>
            <a:pPr marL="381000" indent="-381000" eaLnBrk="1" hangingPunct="1"/>
            <a:endParaRPr lang="en-GB" sz="2800" dirty="0" smtClean="0">
              <a:latin typeface="Calibri" pitchFamily="34" charset="0"/>
              <a:cs typeface="Calibri" pitchFamily="34" charset="0"/>
            </a:endParaRPr>
          </a:p>
          <a:p>
            <a:pPr marL="381000" indent="-381000" eaLnBrk="1" hangingPunct="1">
              <a:buFontTx/>
              <a:buNone/>
            </a:pPr>
            <a:endParaRPr lang="en-GB" sz="28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696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100" smtClean="0"/>
              <a:t>Variations in local authority funding (1)</a:t>
            </a:r>
          </a:p>
        </p:txBody>
      </p:sp>
      <p:sp>
        <p:nvSpPr>
          <p:cNvPr id="9219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 sz="2200" b="1" dirty="0" smtClean="0"/>
              <a:t>Base rates within EYSFF</a:t>
            </a:r>
          </a:p>
        </p:txBody>
      </p:sp>
      <p:sp>
        <p:nvSpPr>
          <p:cNvPr id="922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 sz="2200" b="1" smtClean="0"/>
              <a:t>EYSFF within DSG </a:t>
            </a:r>
            <a:endParaRPr lang="en-GB" smtClean="0"/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00" b="4424"/>
          <a:stretch>
            <a:fillRect/>
          </a:stretch>
        </p:blipFill>
        <p:spPr bwMode="auto">
          <a:xfrm>
            <a:off x="539750" y="2276475"/>
            <a:ext cx="3744913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95" t="8878" b="5617"/>
          <a:stretch>
            <a:fillRect/>
          </a:stretch>
        </p:blipFill>
        <p:spPr bwMode="auto">
          <a:xfrm>
            <a:off x="4572000" y="2338388"/>
            <a:ext cx="3887788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3" name="TextBox 11"/>
          <p:cNvSpPr txBox="1">
            <a:spLocks noChangeArrowheads="1"/>
          </p:cNvSpPr>
          <p:nvPr/>
        </p:nvSpPr>
        <p:spPr bwMode="auto">
          <a:xfrm>
            <a:off x="539750" y="5516563"/>
            <a:ext cx="59039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en-GB" sz="1100" i="1"/>
              <a:t>Source: NAO analysis of local authority data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1497577" y="3593921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% of DSG spent through EYSFF in 2010-11</a:t>
            </a:r>
            <a:endParaRPr lang="en-GB" sz="10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2606879" y="3593922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% of EYSFF spent on base rates in 2010-11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xmlns="" val="13853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100" smtClean="0"/>
              <a:t>Variations in local authority funding (2)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8135937" cy="396081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 sz="2200" b="1" dirty="0" smtClean="0"/>
              <a:t>Number of base rates - pathfinders</a:t>
            </a:r>
          </a:p>
          <a:p>
            <a:pPr marL="0" indent="0">
              <a:buFont typeface="Wingdings" pitchFamily="2" charset="2"/>
              <a:buNone/>
            </a:pPr>
            <a:endParaRPr lang="en-GB" b="1" dirty="0" smtClean="0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8135938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539750" y="5589588"/>
            <a:ext cx="59039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en-GB" sz="1100" i="1"/>
              <a:t>Source: NAO analysis of local authority data</a:t>
            </a:r>
          </a:p>
        </p:txBody>
      </p:sp>
    </p:spTree>
    <p:extLst>
      <p:ext uri="{BB962C8B-B14F-4D97-AF65-F5344CB8AC3E}">
        <p14:creationId xmlns:p14="http://schemas.microsoft.com/office/powerpoint/2010/main" xmlns="" val="22886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400" smtClean="0">
                <a:latin typeface="Calibri" pitchFamily="34" charset="0"/>
                <a:cs typeface="Calibri" pitchFamily="34" charset="0"/>
              </a:rPr>
              <a:t>Using information to drive value for money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1000" indent="-381000" eaLnBrk="1" hangingPunct="1"/>
            <a:r>
              <a:rPr lang="en-GB" sz="2400" dirty="0" smtClean="0">
                <a:latin typeface="Calibri" pitchFamily="34" charset="0"/>
                <a:cs typeface="Calibri" pitchFamily="34" charset="0"/>
              </a:rPr>
              <a:t>The Department does not yet have robust measures to demonstrate whether longer-term benefits are being realised</a:t>
            </a:r>
          </a:p>
          <a:p>
            <a:pPr marL="381000" indent="-381000" eaLnBrk="1" hangingPunct="1"/>
            <a:r>
              <a:rPr lang="en-GB" sz="2400" dirty="0" smtClean="0">
                <a:latin typeface="Calibri" pitchFamily="34" charset="0"/>
                <a:cs typeface="Calibri" pitchFamily="34" charset="0"/>
              </a:rPr>
              <a:t>Before 2010-11, the Department did not have sufficient data to estimate total spending on the free entitlement</a:t>
            </a:r>
          </a:p>
          <a:p>
            <a:pPr marL="381000" indent="-381000" eaLnBrk="1" hangingPunct="1"/>
            <a:r>
              <a:rPr lang="en-GB" sz="2400" dirty="0" smtClean="0">
                <a:latin typeface="Calibri" pitchFamily="34" charset="0"/>
                <a:cs typeface="Calibri" pitchFamily="34" charset="0"/>
              </a:rPr>
              <a:t>The Department has not tracked what drives performance across providers or authorities</a:t>
            </a:r>
          </a:p>
          <a:p>
            <a:pPr marL="381000" indent="-381000" eaLnBrk="1" hangingPunct="1"/>
            <a:r>
              <a:rPr lang="en-GB" sz="2400" dirty="0" smtClean="0">
                <a:latin typeface="Calibri" pitchFamily="34" charset="0"/>
                <a:cs typeface="Calibri" pitchFamily="34" charset="0"/>
              </a:rPr>
              <a:t>The Department lacks analysis of the relationship between performance and funding levels.</a:t>
            </a:r>
          </a:p>
          <a:p>
            <a:pPr marL="381000" indent="-381000" eaLnBrk="1" hangingPunct="1"/>
            <a:r>
              <a:rPr lang="en-GB" sz="2400" dirty="0" smtClean="0">
                <a:latin typeface="Calibri" pitchFamily="34" charset="0"/>
                <a:cs typeface="Calibri" pitchFamily="34" charset="0"/>
              </a:rPr>
              <a:t>Parental choice drives the market for the entitlement but there are limitations in the information available to parents</a:t>
            </a:r>
            <a:endParaRPr lang="en-GB" sz="2800" dirty="0" smtClean="0">
              <a:latin typeface="Calibri" pitchFamily="34" charset="0"/>
              <a:cs typeface="Calibri" pitchFamily="34" charset="0"/>
            </a:endParaRPr>
          </a:p>
          <a:p>
            <a:pPr marL="381000" indent="-381000" eaLnBrk="1" hangingPunct="1">
              <a:buFontTx/>
              <a:buNone/>
            </a:pPr>
            <a:endParaRPr lang="en-GB" sz="28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300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Relationship between funding and quality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5544616" cy="4879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86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13952" y="-27384"/>
            <a:ext cx="8218488" cy="1143000"/>
          </a:xfrm>
        </p:spPr>
        <p:txBody>
          <a:bodyPr/>
          <a:lstStyle/>
          <a:p>
            <a:r>
              <a:rPr lang="en-GB" dirty="0" smtClean="0"/>
              <a:t>Conclusion and recommendations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1296144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 smtClean="0"/>
              <a:t>In delivering the free entitlement to early education, the Department and its partners have made progress against many objectives:</a:t>
            </a:r>
          </a:p>
          <a:p>
            <a:pPr lvl="1"/>
            <a:r>
              <a:rPr lang="en-GB" sz="1400" dirty="0"/>
              <a:t>t</a:t>
            </a:r>
            <a:r>
              <a:rPr lang="en-GB" sz="1400" dirty="0" smtClean="0"/>
              <a:t>he entitlement has been extended </a:t>
            </a:r>
          </a:p>
          <a:p>
            <a:pPr lvl="1"/>
            <a:r>
              <a:rPr lang="en-GB" sz="1400" dirty="0" smtClean="0"/>
              <a:t>overall take-up levels have been sustained </a:t>
            </a:r>
          </a:p>
          <a:p>
            <a:pPr lvl="1"/>
            <a:r>
              <a:rPr lang="en-GB" sz="1400" dirty="0"/>
              <a:t>c</a:t>
            </a:r>
            <a:r>
              <a:rPr lang="en-GB" sz="1400" dirty="0" smtClean="0"/>
              <a:t>hildren’s development as measured at age five has improved</a:t>
            </a:r>
            <a:r>
              <a:rPr lang="en-GB" sz="1400" dirty="0"/>
              <a:t>.</a:t>
            </a:r>
            <a:r>
              <a:rPr lang="en-GB" sz="1400" dirty="0" smtClean="0"/>
              <a:t>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07504" y="2204864"/>
            <a:ext cx="439248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r>
              <a:rPr lang="en-GB" sz="1400" dirty="0" smtClean="0"/>
              <a:t>However:</a:t>
            </a:r>
          </a:p>
          <a:p>
            <a:r>
              <a:rPr lang="en-GB" sz="1400" dirty="0" smtClean="0"/>
              <a:t>a longer-term impact on attainment is not yet visible</a:t>
            </a:r>
          </a:p>
          <a:p>
            <a:r>
              <a:rPr lang="en-GB" sz="1400" dirty="0"/>
              <a:t>t</a:t>
            </a:r>
            <a:r>
              <a:rPr lang="en-GB" sz="1400" dirty="0" smtClean="0"/>
              <a:t>he Department and its partners do not yet sufficiently understand the relationship between local performance and funding</a:t>
            </a:r>
          </a:p>
          <a:p>
            <a:r>
              <a:rPr lang="en-GB" sz="1400" dirty="0"/>
              <a:t>i</a:t>
            </a:r>
            <a:r>
              <a:rPr lang="en-GB" sz="1400" dirty="0" smtClean="0"/>
              <a:t>f it is to achieve value for money and ensure the best return for its investment of £1.9 billion, the Department needs to address variations in: </a:t>
            </a:r>
          </a:p>
          <a:p>
            <a:pPr lvl="1"/>
            <a:r>
              <a:rPr lang="en-GB" sz="1400" dirty="0"/>
              <a:t>t</a:t>
            </a:r>
            <a:r>
              <a:rPr lang="en-GB" sz="1400" dirty="0" smtClean="0"/>
              <a:t>ake-up, </a:t>
            </a:r>
          </a:p>
          <a:p>
            <a:pPr lvl="1"/>
            <a:r>
              <a:rPr lang="en-GB" sz="1400" dirty="0" smtClean="0"/>
              <a:t>access to high-quality provision and </a:t>
            </a:r>
          </a:p>
          <a:p>
            <a:pPr lvl="1"/>
            <a:r>
              <a:rPr lang="en-GB" sz="1400" dirty="0"/>
              <a:t>t</a:t>
            </a:r>
            <a:r>
              <a:rPr lang="en-GB" sz="1400" dirty="0" smtClean="0"/>
              <a:t>he impact on attainment in later years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1455241"/>
              </p:ext>
            </p:extLst>
          </p:nvPr>
        </p:nvGraphicFramePr>
        <p:xfrm>
          <a:off x="5292080" y="2297399"/>
          <a:ext cx="3744416" cy="3867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</a:tblGrid>
              <a:tr h="407821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Recommendations</a:t>
                      </a:r>
                      <a:endParaRPr lang="en-GB" sz="1200" dirty="0"/>
                    </a:p>
                  </a:txBody>
                  <a:tcPr/>
                </a:tc>
              </a:tr>
              <a:tr h="407821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Use existing information to</a:t>
                      </a:r>
                      <a:r>
                        <a:rPr lang="en-GB" sz="1200" baseline="0" dirty="0" smtClean="0"/>
                        <a:t> identify what drives successful performance</a:t>
                      </a:r>
                      <a:endParaRPr lang="en-GB" sz="1200" dirty="0"/>
                    </a:p>
                  </a:txBody>
                  <a:tcPr/>
                </a:tc>
              </a:tr>
              <a:tr h="407821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Analyse overall performance of local authorities over time, including impact of 90% baseline funding</a:t>
                      </a:r>
                      <a:endParaRPr lang="en-GB" sz="1200" dirty="0"/>
                    </a:p>
                  </a:txBody>
                  <a:tcPr/>
                </a:tc>
              </a:tr>
              <a:tr h="407821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Identify key data to support local authority</a:t>
                      </a:r>
                      <a:r>
                        <a:rPr lang="en-GB" sz="1200" baseline="0" dirty="0" smtClean="0"/>
                        <a:t> benchmarking</a:t>
                      </a:r>
                      <a:endParaRPr lang="en-GB" sz="1200" dirty="0"/>
                    </a:p>
                  </a:txBody>
                  <a:tcPr/>
                </a:tc>
              </a:tr>
              <a:tr h="407821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Enhance information available to parents</a:t>
                      </a:r>
                      <a:endParaRPr lang="en-GB" sz="1200" dirty="0"/>
                    </a:p>
                  </a:txBody>
                  <a:tcPr/>
                </a:tc>
              </a:tr>
              <a:tr h="407821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Review information needed to support</a:t>
                      </a:r>
                      <a:r>
                        <a:rPr lang="en-GB" sz="1200" baseline="0" dirty="0" smtClean="0"/>
                        <a:t> local authorities to manage their local markets</a:t>
                      </a:r>
                      <a:endParaRPr lang="en-GB" sz="1200" dirty="0"/>
                    </a:p>
                  </a:txBody>
                  <a:tcPr/>
                </a:tc>
              </a:tr>
              <a:tr h="407821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Simplify</a:t>
                      </a:r>
                      <a:r>
                        <a:rPr lang="en-GB" sz="1200" baseline="0" dirty="0" smtClean="0"/>
                        <a:t> local funding formula arrangements</a:t>
                      </a:r>
                      <a:endParaRPr lang="en-GB" sz="1200" dirty="0"/>
                    </a:p>
                  </a:txBody>
                  <a:tcPr/>
                </a:tc>
              </a:tr>
              <a:tr h="407821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Develop evidence base on long</a:t>
                      </a:r>
                      <a:r>
                        <a:rPr lang="en-GB" sz="1200" baseline="0" dirty="0" smtClean="0"/>
                        <a:t> term benefits</a:t>
                      </a:r>
                      <a:endParaRPr lang="en-GB" sz="1200" dirty="0"/>
                    </a:p>
                  </a:txBody>
                  <a:tcPr/>
                </a:tc>
              </a:tr>
              <a:tr h="407821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Develop measures to judge the return on investment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ight Arrow 2"/>
          <p:cNvSpPr/>
          <p:nvPr/>
        </p:nvSpPr>
        <p:spPr>
          <a:xfrm>
            <a:off x="4427984" y="2996952"/>
            <a:ext cx="864096" cy="2592288"/>
          </a:xfrm>
          <a:prstGeom prst="rightArrow">
            <a:avLst>
              <a:gd name="adj1" fmla="val 6763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9030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18488" cy="1143000"/>
          </a:xfrm>
        </p:spPr>
        <p:txBody>
          <a:bodyPr/>
          <a:lstStyle/>
          <a:p>
            <a:r>
              <a:rPr lang="en-GB" dirty="0" smtClean="0"/>
              <a:t>Market principles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37979989"/>
              </p:ext>
            </p:extLst>
          </p:nvPr>
        </p:nvGraphicFramePr>
        <p:xfrm>
          <a:off x="468313" y="1153222"/>
          <a:ext cx="8207376" cy="4724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1559"/>
                <a:gridCol w="5255817"/>
              </a:tblGrid>
              <a:tr h="395890">
                <a:tc>
                  <a:txBody>
                    <a:bodyPr/>
                    <a:lstStyle/>
                    <a:p>
                      <a:r>
                        <a:rPr lang="en-GB" sz="1300" dirty="0" smtClean="0"/>
                        <a:t>Market principles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dirty="0" smtClean="0"/>
                        <a:t>Issues</a:t>
                      </a:r>
                      <a:r>
                        <a:rPr lang="en-GB" sz="1300" baseline="0" dirty="0" smtClean="0"/>
                        <a:t> raised in NAO report</a:t>
                      </a:r>
                      <a:endParaRPr lang="en-GB" sz="1300" dirty="0"/>
                    </a:p>
                  </a:txBody>
                  <a:tcPr/>
                </a:tc>
              </a:tr>
              <a:tr h="634509">
                <a:tc>
                  <a:txBody>
                    <a:bodyPr/>
                    <a:lstStyle/>
                    <a:p>
                      <a:r>
                        <a:rPr lang="en-GB" sz="1300" b="1" dirty="0" smtClean="0"/>
                        <a:t>Are there rules to ensure effective operation of the market?</a:t>
                      </a:r>
                      <a:endParaRPr lang="en-GB" sz="13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GB" sz="1300" baseline="0" dirty="0" smtClean="0"/>
                        <a:t>Department</a:t>
                      </a:r>
                      <a:r>
                        <a:rPr lang="en-GB" sz="1300" dirty="0" smtClean="0"/>
                        <a:t> sets the overall funding and</a:t>
                      </a:r>
                      <a:r>
                        <a:rPr lang="en-GB" sz="1300" baseline="0" dirty="0" smtClean="0"/>
                        <a:t> delivery framework 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GB" sz="1300" baseline="0" dirty="0" smtClean="0"/>
                        <a:t>Local authorities administer funding and delivery arrangements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GB" sz="1300" baseline="0" dirty="0" smtClean="0"/>
                        <a:t>Ofsted enforces delivery of EYFS curriculum</a:t>
                      </a:r>
                      <a:endParaRPr lang="en-GB" sz="1300" dirty="0"/>
                    </a:p>
                  </a:txBody>
                  <a:tcPr/>
                </a:tc>
              </a:tr>
              <a:tr h="6345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 smtClean="0"/>
                        <a:t>Are users able to make</a:t>
                      </a:r>
                      <a:r>
                        <a:rPr lang="en-GB" sz="1300" b="1" baseline="0" dirty="0" smtClean="0"/>
                        <a:t> informed choices?</a:t>
                      </a:r>
                      <a:endParaRPr lang="en-GB" sz="13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3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Funding decisions are determined by parents’ choice of provision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3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Parents’ choices driven by factors such as convenience, general well-being of children and cost of additional hours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3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Limitations in the information available to parents</a:t>
                      </a:r>
                    </a:p>
                  </a:txBody>
                  <a:tcPr/>
                </a:tc>
              </a:tr>
              <a:tr h="992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 smtClean="0"/>
                        <a:t>Does the market promote healthy</a:t>
                      </a:r>
                      <a:r>
                        <a:rPr lang="en-GB" sz="1300" b="1" baseline="0" dirty="0" smtClean="0"/>
                        <a:t> competition?</a:t>
                      </a:r>
                      <a:endParaRPr lang="en-GB" sz="13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GB" sz="1300" dirty="0" smtClean="0"/>
                        <a:t>Local authorities direct</a:t>
                      </a:r>
                      <a:r>
                        <a:rPr lang="en-GB" sz="1300" baseline="0" dirty="0" smtClean="0"/>
                        <a:t> different levels of national funding to the entitlement (between 3.5 and 9.8% of DSG allocation)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GB" sz="1300" baseline="0" dirty="0" smtClean="0"/>
                        <a:t>58% of day nurseries report that funding does not cover the costs of provision (Laing &amp; Buisson)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GB" sz="1300" dirty="0" smtClean="0"/>
                        <a:t>72% of local authorities estimate that the funding they offer is sufficient to cover costs for</a:t>
                      </a:r>
                      <a:r>
                        <a:rPr lang="en-GB" sz="1300" baseline="0" dirty="0" smtClean="0"/>
                        <a:t> ‘all’ or ‘most’ providers</a:t>
                      </a:r>
                    </a:p>
                  </a:txBody>
                  <a:tcPr/>
                </a:tc>
              </a:tr>
              <a:tr h="992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 smtClean="0"/>
                        <a:t>Is the market</a:t>
                      </a:r>
                      <a:r>
                        <a:rPr lang="en-GB" sz="1300" b="1" baseline="0" dirty="0" smtClean="0"/>
                        <a:t> delivering the public policy objectives?</a:t>
                      </a:r>
                      <a:endParaRPr lang="en-GB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300" baseline="0" dirty="0" smtClean="0"/>
                        <a:t>No robust measures to demonstrate the achievement of long-term objectives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300" dirty="0" smtClean="0"/>
                        <a:t>Poor quality data limits analysis of variations in performance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GB" sz="1300" dirty="0" smtClean="0"/>
                        <a:t>No robust departmental analysis of the relationship between performance and funding levels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GB" sz="1300" dirty="0" smtClean="0"/>
                        <a:t>Some analysis carried out by local authorities but this is not widespread</a:t>
                      </a:r>
                      <a:endParaRPr lang="en-GB" sz="13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6500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700" smtClean="0"/>
              <a:t>Current use of information by local authorities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1" t="653" r="1025" b="1183"/>
          <a:stretch/>
        </p:blipFill>
        <p:spPr>
          <a:xfrm>
            <a:off x="444499" y="1725613"/>
            <a:ext cx="3937001" cy="3817937"/>
          </a:xfrm>
          <a:noFill/>
          <a:ln cap="flat" algn="ctr">
            <a:noFill/>
            <a:miter lim="800000"/>
            <a:headEnd/>
            <a:tailEnd/>
          </a:ln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8" t="4929" b="9204"/>
          <a:stretch>
            <a:fillRect/>
          </a:stretch>
        </p:blipFill>
        <p:spPr bwMode="auto">
          <a:xfrm>
            <a:off x="4643438" y="1700213"/>
            <a:ext cx="4032250" cy="3889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TextBox 14"/>
          <p:cNvSpPr txBox="1">
            <a:spLocks noChangeArrowheads="1"/>
          </p:cNvSpPr>
          <p:nvPr/>
        </p:nvSpPr>
        <p:spPr bwMode="auto">
          <a:xfrm>
            <a:off x="539750" y="5614988"/>
            <a:ext cx="59039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en-GB" sz="1100" i="1"/>
              <a:t>Source: NAO survey of local authorities</a:t>
            </a:r>
          </a:p>
        </p:txBody>
      </p: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395288" y="1341438"/>
            <a:ext cx="3816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GB" sz="1800" dirty="0">
                <a:latin typeface="Tahoma" pitchFamily="34" charset="0"/>
              </a:rPr>
              <a:t>Comparisons of performance</a:t>
            </a:r>
          </a:p>
        </p:txBody>
      </p:sp>
      <p:sp>
        <p:nvSpPr>
          <p:cNvPr id="21511" name="TextBox 16"/>
          <p:cNvSpPr txBox="1">
            <a:spLocks noChangeArrowheads="1"/>
          </p:cNvSpPr>
          <p:nvPr/>
        </p:nvSpPr>
        <p:spPr bwMode="auto">
          <a:xfrm>
            <a:off x="4643438" y="1341438"/>
            <a:ext cx="35290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GB" sz="1800" dirty="0">
                <a:latin typeface="Tahoma" pitchFamily="34" charset="0"/>
              </a:rPr>
              <a:t>Analysis of EYFSP results</a:t>
            </a:r>
          </a:p>
        </p:txBody>
      </p:sp>
    </p:spTree>
    <p:extLst>
      <p:ext uri="{BB962C8B-B14F-4D97-AF65-F5344CB8AC3E}">
        <p14:creationId xmlns:p14="http://schemas.microsoft.com/office/powerpoint/2010/main" xmlns="" val="33977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8988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the National Audit Office?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84312"/>
            <a:ext cx="8207375" cy="4248943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GB" sz="3000" dirty="0" smtClean="0"/>
              <a:t>Our role:</a:t>
            </a:r>
          </a:p>
          <a:p>
            <a:pPr lvl="1">
              <a:lnSpc>
                <a:spcPct val="105000"/>
              </a:lnSpc>
            </a:pPr>
            <a:r>
              <a:rPr lang="en-GB" sz="2400" dirty="0" smtClean="0"/>
              <a:t>To provide independent information, assurance and advice to Parliament on the use of public resources</a:t>
            </a:r>
          </a:p>
          <a:p>
            <a:pPr lvl="1">
              <a:lnSpc>
                <a:spcPct val="105000"/>
              </a:lnSpc>
            </a:pPr>
            <a:r>
              <a:rPr lang="en-GB" sz="2400" dirty="0" smtClean="0"/>
              <a:t>To help promote better financial management and value for money</a:t>
            </a:r>
          </a:p>
          <a:p>
            <a:pPr>
              <a:lnSpc>
                <a:spcPct val="105000"/>
              </a:lnSpc>
            </a:pPr>
            <a:r>
              <a:rPr lang="en-GB" sz="3000" dirty="0" smtClean="0"/>
              <a:t>Our aim:</a:t>
            </a:r>
          </a:p>
          <a:p>
            <a:pPr lvl="1">
              <a:lnSpc>
                <a:spcPct val="105000"/>
              </a:lnSpc>
            </a:pPr>
            <a:r>
              <a:rPr lang="en-GB" sz="2400" dirty="0"/>
              <a:t>We apply the unique perspective of public audit to help Parliament and government drive lasting improvement in public services</a:t>
            </a:r>
            <a:r>
              <a:rPr lang="en-GB" sz="2400" dirty="0" smtClean="0"/>
              <a:t>.</a:t>
            </a:r>
            <a:endParaRPr lang="en-GB" sz="2400" dirty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accountability process</a:t>
            </a:r>
          </a:p>
        </p:txBody>
      </p:sp>
      <p:grpSp>
        <p:nvGrpSpPr>
          <p:cNvPr id="9219" name="Group 16"/>
          <p:cNvGrpSpPr>
            <a:grpSpLocks/>
          </p:cNvGrpSpPr>
          <p:nvPr/>
        </p:nvGrpSpPr>
        <p:grpSpPr bwMode="auto">
          <a:xfrm>
            <a:off x="495300" y="1557338"/>
            <a:ext cx="8267700" cy="4178300"/>
            <a:chOff x="312" y="844"/>
            <a:chExt cx="5208" cy="2632"/>
          </a:xfrm>
        </p:grpSpPr>
        <p:sp>
          <p:nvSpPr>
            <p:cNvPr id="9220" name="Rectangle 4"/>
            <p:cNvSpPr>
              <a:spLocks noChangeArrowheads="1"/>
            </p:cNvSpPr>
            <p:nvPr/>
          </p:nvSpPr>
          <p:spPr bwMode="auto">
            <a:xfrm>
              <a:off x="2245" y="2614"/>
              <a:ext cx="1224" cy="86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800" b="1"/>
                <a:t>PAC session</a:t>
              </a:r>
              <a:br>
                <a:rPr lang="en-GB" sz="1800" b="1"/>
              </a:br>
              <a:r>
                <a:rPr lang="en-GB" sz="1800" b="1"/>
                <a:t>and report</a:t>
              </a:r>
            </a:p>
          </p:txBody>
        </p:sp>
        <p:sp>
          <p:nvSpPr>
            <p:cNvPr id="9221" name="Line 5"/>
            <p:cNvSpPr>
              <a:spLocks noChangeShapeType="1"/>
            </p:cNvSpPr>
            <p:nvPr/>
          </p:nvSpPr>
          <p:spPr bwMode="auto">
            <a:xfrm flipV="1">
              <a:off x="1066" y="1253"/>
              <a:ext cx="0" cy="499"/>
            </a:xfrm>
            <a:prstGeom prst="line">
              <a:avLst/>
            </a:prstGeom>
            <a:noFill/>
            <a:ln w="38100">
              <a:solidFill>
                <a:srgbClr val="16508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22" name="Line 6"/>
            <p:cNvSpPr>
              <a:spLocks noChangeShapeType="1"/>
            </p:cNvSpPr>
            <p:nvPr/>
          </p:nvSpPr>
          <p:spPr bwMode="auto">
            <a:xfrm>
              <a:off x="3470" y="1253"/>
              <a:ext cx="1224" cy="0"/>
            </a:xfrm>
            <a:prstGeom prst="line">
              <a:avLst/>
            </a:prstGeom>
            <a:noFill/>
            <a:ln w="38100">
              <a:solidFill>
                <a:srgbClr val="16508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23" name="Line 7"/>
            <p:cNvSpPr>
              <a:spLocks noChangeShapeType="1"/>
            </p:cNvSpPr>
            <p:nvPr/>
          </p:nvSpPr>
          <p:spPr bwMode="auto">
            <a:xfrm>
              <a:off x="4694" y="2496"/>
              <a:ext cx="0" cy="567"/>
            </a:xfrm>
            <a:prstGeom prst="line">
              <a:avLst/>
            </a:prstGeom>
            <a:noFill/>
            <a:ln w="38100">
              <a:solidFill>
                <a:srgbClr val="16508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24" name="Line 8"/>
            <p:cNvSpPr>
              <a:spLocks noChangeShapeType="1"/>
            </p:cNvSpPr>
            <p:nvPr/>
          </p:nvSpPr>
          <p:spPr bwMode="auto">
            <a:xfrm flipH="1">
              <a:off x="1066" y="3067"/>
              <a:ext cx="1179" cy="0"/>
            </a:xfrm>
            <a:prstGeom prst="line">
              <a:avLst/>
            </a:prstGeom>
            <a:noFill/>
            <a:ln w="38100">
              <a:solidFill>
                <a:srgbClr val="16508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312" y="1728"/>
              <a:ext cx="1560" cy="86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800" b="1"/>
                <a:t>Government</a:t>
              </a:r>
              <a:br>
                <a:rPr lang="en-GB" sz="1800" b="1"/>
              </a:br>
              <a:r>
                <a:rPr lang="en-GB" sz="1800" b="1"/>
                <a:t>response</a:t>
              </a:r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auto">
            <a:xfrm>
              <a:off x="1055" y="1250"/>
              <a:ext cx="1190" cy="4"/>
            </a:xfrm>
            <a:custGeom>
              <a:avLst/>
              <a:gdLst>
                <a:gd name="T0" fmla="*/ 0 w 1190"/>
                <a:gd name="T1" fmla="*/ 0 h 4"/>
                <a:gd name="T2" fmla="*/ 1190 w 1190"/>
                <a:gd name="T3" fmla="*/ 4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90" h="4">
                  <a:moveTo>
                    <a:pt x="0" y="0"/>
                  </a:moveTo>
                  <a:lnTo>
                    <a:pt x="1190" y="4"/>
                  </a:lnTo>
                </a:path>
              </a:pathLst>
            </a:custGeom>
            <a:noFill/>
            <a:ln w="38100">
              <a:solidFill>
                <a:srgbClr val="16508E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2268" y="844"/>
              <a:ext cx="1224" cy="86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GB" sz="1800" b="1"/>
                <a:t>Government</a:t>
              </a:r>
              <a:br>
                <a:rPr lang="en-GB" sz="1800" b="1"/>
              </a:br>
              <a:r>
                <a:rPr lang="en-GB" sz="1800" b="1"/>
                <a:t>requests and</a:t>
              </a:r>
              <a:br>
                <a:rPr lang="en-GB" sz="1800" b="1"/>
              </a:br>
              <a:r>
                <a:rPr lang="en-GB" sz="1800" b="1"/>
                <a:t>Parliament</a:t>
              </a:r>
              <a:br>
                <a:rPr lang="en-GB" sz="1800" b="1"/>
              </a:br>
              <a:r>
                <a:rPr lang="en-GB" sz="1800" b="1"/>
                <a:t>grant funds</a:t>
              </a:r>
            </a:p>
          </p:txBody>
        </p:sp>
        <p:sp>
          <p:nvSpPr>
            <p:cNvPr id="9228" name="Line 12"/>
            <p:cNvSpPr>
              <a:spLocks noChangeShapeType="1"/>
            </p:cNvSpPr>
            <p:nvPr/>
          </p:nvSpPr>
          <p:spPr bwMode="auto">
            <a:xfrm>
              <a:off x="4694" y="1253"/>
              <a:ext cx="0" cy="453"/>
            </a:xfrm>
            <a:prstGeom prst="line">
              <a:avLst/>
            </a:prstGeom>
            <a:noFill/>
            <a:ln w="38100">
              <a:solidFill>
                <a:srgbClr val="16508E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3936" y="1728"/>
              <a:ext cx="1584" cy="79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6A424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800" b="1"/>
                <a:t>C&amp;AG audits accounts,</a:t>
              </a:r>
            </a:p>
            <a:p>
              <a:pPr algn="ctr"/>
              <a:r>
                <a:rPr lang="en-GB" sz="1800" b="1"/>
                <a:t>examines spending </a:t>
              </a:r>
            </a:p>
            <a:p>
              <a:pPr algn="ctr"/>
              <a:r>
                <a:rPr lang="en-GB" sz="1800" b="1"/>
                <a:t>and reports to</a:t>
              </a:r>
              <a:br>
                <a:rPr lang="en-GB" sz="1800" b="1"/>
              </a:br>
              <a:r>
                <a:rPr lang="en-GB" sz="1800" b="1"/>
                <a:t>Parliament</a:t>
              </a:r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auto">
            <a:xfrm>
              <a:off x="3470" y="3068"/>
              <a:ext cx="1236" cy="1"/>
            </a:xfrm>
            <a:custGeom>
              <a:avLst/>
              <a:gdLst>
                <a:gd name="T0" fmla="*/ 1236 w 1236"/>
                <a:gd name="T1" fmla="*/ 0 h 1"/>
                <a:gd name="T2" fmla="*/ 0 w 123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36" h="1">
                  <a:moveTo>
                    <a:pt x="1236" y="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16508E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auto">
            <a:xfrm>
              <a:off x="1065" y="2573"/>
              <a:ext cx="1" cy="499"/>
            </a:xfrm>
            <a:custGeom>
              <a:avLst/>
              <a:gdLst>
                <a:gd name="T0" fmla="*/ 0 w 1"/>
                <a:gd name="T1" fmla="*/ 580 h 463"/>
                <a:gd name="T2" fmla="*/ 0 w 1"/>
                <a:gd name="T3" fmla="*/ 0 h 46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63">
                  <a:moveTo>
                    <a:pt x="0" y="463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16508E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Value for money audit (VFM)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5000"/>
              </a:lnSpc>
              <a:spcAft>
                <a:spcPct val="50000"/>
              </a:spcAft>
              <a:buNone/>
            </a:pPr>
            <a:r>
              <a:rPr lang="en-GB" sz="2600" b="1" dirty="0">
                <a:solidFill>
                  <a:srgbClr val="16508E"/>
                </a:solidFill>
              </a:rPr>
              <a:t>Good VFM is the optimal use of resources to achieve the intended </a:t>
            </a:r>
            <a:r>
              <a:rPr lang="en-GB" sz="2600" b="1" dirty="0" smtClean="0">
                <a:solidFill>
                  <a:srgbClr val="16508E"/>
                </a:solidFill>
              </a:rPr>
              <a:t>outcome</a:t>
            </a:r>
          </a:p>
          <a:p>
            <a:pPr>
              <a:lnSpc>
                <a:spcPct val="105000"/>
              </a:lnSpc>
              <a:spcAft>
                <a:spcPct val="50000"/>
              </a:spcAft>
            </a:pPr>
            <a:r>
              <a:rPr lang="en-GB" sz="2400" dirty="0" smtClean="0"/>
              <a:t>Our reports are used by Parliament to hold government to account for how it spends public money</a:t>
            </a:r>
          </a:p>
          <a:p>
            <a:pPr>
              <a:lnSpc>
                <a:spcPct val="105000"/>
              </a:lnSpc>
              <a:spcAft>
                <a:spcPct val="50000"/>
              </a:spcAft>
            </a:pPr>
            <a:r>
              <a:rPr lang="en-GB" sz="2400" dirty="0" smtClean="0"/>
              <a:t>Our reports highlight important lessons for the body we audit and for government more widely</a:t>
            </a:r>
          </a:p>
          <a:p>
            <a:pPr>
              <a:lnSpc>
                <a:spcPct val="105000"/>
              </a:lnSpc>
              <a:spcAft>
                <a:spcPct val="50000"/>
              </a:spcAft>
            </a:pPr>
            <a:r>
              <a:rPr lang="en-GB" sz="2400" dirty="0" smtClean="0"/>
              <a:t>We don’t comment on the merits of policy but aim to conclude on whether value for money has been secured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84312"/>
            <a:ext cx="8208143" cy="4320951"/>
          </a:xfrm>
        </p:spPr>
        <p:txBody>
          <a:bodyPr/>
          <a:lstStyle/>
          <a:p>
            <a:r>
              <a:rPr lang="en-GB" sz="2600" dirty="0" smtClean="0"/>
              <a:t>The Department’s role: funding, oversight and management of the delivery system</a:t>
            </a:r>
          </a:p>
          <a:p>
            <a:r>
              <a:rPr lang="en-GB" sz="2600" dirty="0" smtClean="0"/>
              <a:t>The free entitlement only – not reception classes or the wider early years market inspected by Ofsted</a:t>
            </a:r>
          </a:p>
          <a:p>
            <a:r>
              <a:rPr lang="en-GB" sz="2600" dirty="0" smtClean="0"/>
              <a:t>Key methods:</a:t>
            </a:r>
          </a:p>
          <a:p>
            <a:pPr lvl="1"/>
            <a:r>
              <a:rPr lang="en-GB" sz="2200" dirty="0" smtClean="0"/>
              <a:t>Interviews with the Department, local authorities and other stakeholders</a:t>
            </a:r>
          </a:p>
          <a:p>
            <a:pPr lvl="1"/>
            <a:r>
              <a:rPr lang="en-GB" sz="2200" dirty="0" smtClean="0"/>
              <a:t>Review of policy documents and academic literature</a:t>
            </a:r>
          </a:p>
          <a:p>
            <a:pPr lvl="1"/>
            <a:r>
              <a:rPr lang="en-GB" sz="2200" dirty="0" smtClean="0"/>
              <a:t>Census of local authorities</a:t>
            </a:r>
          </a:p>
          <a:p>
            <a:pPr lvl="1"/>
            <a:r>
              <a:rPr lang="en-GB" sz="2200" dirty="0" smtClean="0"/>
              <a:t>Analysis of data held by the Department and Ofsted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xmlns="" val="86301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46299"/>
            <a:ext cx="8218488" cy="706437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Key facts and figures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613266944"/>
              </p:ext>
            </p:extLst>
          </p:nvPr>
        </p:nvGraphicFramePr>
        <p:xfrm>
          <a:off x="780256" y="1124744"/>
          <a:ext cx="760816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7320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Calibri" pitchFamily="34" charset="0"/>
                <a:cs typeface="Calibri" pitchFamily="34" charset="0"/>
              </a:rPr>
              <a:t>How did we assess value for money?</a:t>
            </a:r>
          </a:p>
        </p:txBody>
      </p:sp>
      <p:sp>
        <p:nvSpPr>
          <p:cNvPr id="205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07375" cy="43910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sz="2800" b="1" dirty="0">
                <a:latin typeface="Calibri" pitchFamily="34" charset="0"/>
                <a:cs typeface="Calibri" pitchFamily="34" charset="0"/>
              </a:rPr>
              <a:t>Whether the Department is achieving value for money in delivering the free </a:t>
            </a: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entitlement</a:t>
            </a:r>
            <a:endParaRPr lang="en-GB" sz="2800" b="1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GB" sz="2800" dirty="0">
                <a:latin typeface="Calibri" pitchFamily="34" charset="0"/>
                <a:cs typeface="Calibri" pitchFamily="34" charset="0"/>
              </a:rPr>
              <a:t>We 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assessed </a:t>
            </a:r>
            <a:r>
              <a:rPr lang="en-GB" sz="2800" dirty="0">
                <a:latin typeface="Calibri" pitchFamily="34" charset="0"/>
                <a:cs typeface="Calibri" pitchFamily="34" charset="0"/>
              </a:rPr>
              <a:t>whether: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en-GB" sz="2800" dirty="0">
                <a:latin typeface="Calibri" pitchFamily="34" charset="0"/>
                <a:cs typeface="Calibri" pitchFamily="34" charset="0"/>
              </a:rPr>
              <a:t>The Department is achieving its objectives for the entitlement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The Department’s funding </a:t>
            </a:r>
            <a:r>
              <a:rPr lang="en-GB" sz="2800" dirty="0">
                <a:latin typeface="Calibri" pitchFamily="34" charset="0"/>
                <a:cs typeface="Calibri" pitchFamily="34" charset="0"/>
              </a:rPr>
              <a:t>arrangements support 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its overall </a:t>
            </a:r>
            <a:r>
              <a:rPr lang="en-GB" sz="2800" dirty="0">
                <a:latin typeface="Calibri" pitchFamily="34" charset="0"/>
                <a:cs typeface="Calibri" pitchFamily="34" charset="0"/>
              </a:rPr>
              <a:t>objectives</a:t>
            </a:r>
          </a:p>
          <a:p>
            <a:pPr eaLnBrk="1" hangingPunct="1">
              <a:defRPr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The Department uses </a:t>
            </a:r>
            <a:r>
              <a:rPr lang="en-GB" sz="2800" dirty="0">
                <a:latin typeface="Calibri" pitchFamily="34" charset="0"/>
                <a:cs typeface="Calibri" pitchFamily="34" charset="0"/>
              </a:rPr>
              <a:t>i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nformation to </a:t>
            </a:r>
            <a:r>
              <a:rPr lang="en-GB" sz="2800" dirty="0">
                <a:latin typeface="Calibri" pitchFamily="34" charset="0"/>
                <a:cs typeface="Calibri" pitchFamily="34" charset="0"/>
              </a:rPr>
              <a:t>understand and improve value for money</a:t>
            </a:r>
          </a:p>
          <a:p>
            <a:pPr eaLnBrk="1" hangingPunct="1">
              <a:defRPr/>
            </a:pPr>
            <a:endParaRPr lang="en-GB" sz="28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49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400" dirty="0" smtClean="0">
                <a:latin typeface="Calibri" pitchFamily="34" charset="0"/>
                <a:cs typeface="Calibri" pitchFamily="34" charset="0"/>
              </a:rPr>
              <a:t>Achieving</a:t>
            </a:r>
            <a:r>
              <a:rPr lang="en-GB" sz="3600" dirty="0" smtClean="0">
                <a:latin typeface="Calibri" pitchFamily="34" charset="0"/>
                <a:cs typeface="Calibri" pitchFamily="34" charset="0"/>
              </a:rPr>
              <a:t> 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1000" indent="-381000" eaLnBrk="1" hangingPunct="1"/>
            <a:r>
              <a:rPr lang="en-GB" sz="2800" dirty="0" smtClean="0">
                <a:latin typeface="Calibri" pitchFamily="34" charset="0"/>
                <a:cs typeface="Calibri" pitchFamily="34" charset="0"/>
              </a:rPr>
              <a:t>High national take-up rate for early education but lower for disadvantaged children</a:t>
            </a:r>
          </a:p>
          <a:p>
            <a:pPr marL="381000" indent="-381000" eaLnBrk="1" hangingPunct="1"/>
            <a:r>
              <a:rPr lang="en-GB" sz="2800" dirty="0" smtClean="0">
                <a:latin typeface="Calibri" pitchFamily="34" charset="0"/>
                <a:cs typeface="Calibri" pitchFamily="34" charset="0"/>
              </a:rPr>
              <a:t>Children’s development at age five has improved, but results at age seven have not</a:t>
            </a:r>
          </a:p>
          <a:p>
            <a:pPr marL="381000" indent="-381000" eaLnBrk="1" hangingPunct="1"/>
            <a:r>
              <a:rPr lang="en-GB" sz="2800" dirty="0" smtClean="0">
                <a:latin typeface="Calibri" pitchFamily="34" charset="0"/>
                <a:cs typeface="Calibri" pitchFamily="34" charset="0"/>
              </a:rPr>
              <a:t>Quality of providers offering the entitlement sustained since 2008-09</a:t>
            </a:r>
          </a:p>
          <a:p>
            <a:pPr marL="381000" indent="-381000" eaLnBrk="1" hangingPunct="1"/>
            <a:r>
              <a:rPr lang="en-GB" sz="2800" dirty="0" smtClean="0">
                <a:latin typeface="Calibri" pitchFamily="34" charset="0"/>
                <a:cs typeface="Calibri" pitchFamily="34" charset="0"/>
              </a:rPr>
              <a:t>Take-up of the entitlement and access to high quality provision varies depending on where children live</a:t>
            </a:r>
          </a:p>
          <a:p>
            <a:pPr marL="381000" indent="-381000" eaLnBrk="1" hangingPunct="1">
              <a:buFontTx/>
              <a:buNone/>
            </a:pPr>
            <a:endParaRPr lang="en-GB" sz="28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8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Quality and area deprivation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8313" y="1484313"/>
          <a:ext cx="8207375" cy="396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59832" y="5301208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Level of deprivation</a:t>
            </a:r>
            <a:endParaRPr lang="en-GB" sz="10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3014971" y="3197877"/>
            <a:ext cx="6840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% of providers rated good or outstanding by Ofsted (2008-2011)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xmlns="" val="35101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O_Standard Presentation Template">
  <a:themeElements>
    <a:clrScheme name="NAO_Design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AO_Design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AO_Design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O_Design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O_Design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O_Design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O_Design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O_Design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O_Design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O_Design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O_Design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O_Design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O_Design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O_Design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AO_Design_2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NAO_Design_2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1897</Words>
  <Application>Microsoft Office PowerPoint</Application>
  <PresentationFormat>On-screen Show (4:3)</PresentationFormat>
  <Paragraphs>165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NAO_Standard Presentation Template</vt:lpstr>
      <vt:lpstr>Slide 1</vt:lpstr>
      <vt:lpstr>What is the National Audit Office?</vt:lpstr>
      <vt:lpstr>The accountability process</vt:lpstr>
      <vt:lpstr>Value for money audit (VFM)</vt:lpstr>
      <vt:lpstr>Our methodology</vt:lpstr>
      <vt:lpstr>Key facts and figures</vt:lpstr>
      <vt:lpstr>How did we assess value for money?</vt:lpstr>
      <vt:lpstr>Achieving objectives</vt:lpstr>
      <vt:lpstr>Quality and area deprivation</vt:lpstr>
      <vt:lpstr>Funding arrangements</vt:lpstr>
      <vt:lpstr>Variations in local authority funding (1)</vt:lpstr>
      <vt:lpstr>Variations in local authority funding (2)</vt:lpstr>
      <vt:lpstr>Using information to drive value for money</vt:lpstr>
      <vt:lpstr>Relationship between funding and quality</vt:lpstr>
      <vt:lpstr>Conclusion and recommendations</vt:lpstr>
      <vt:lpstr>Market principles </vt:lpstr>
      <vt:lpstr>Current use of information by local authorities</vt:lpstr>
      <vt:lpstr>Questions?</vt:lpstr>
    </vt:vector>
  </TitlesOfParts>
  <Company>National Audit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the National Audit Office</dc:title>
  <dc:creator>Rachel Pykett</dc:creator>
  <cp:lastModifiedBy>Eva Lloyd</cp:lastModifiedBy>
  <cp:revision>12</cp:revision>
  <dcterms:created xsi:type="dcterms:W3CDTF">2011-09-09T09:07:09Z</dcterms:created>
  <dcterms:modified xsi:type="dcterms:W3CDTF">2012-04-03T08:59:32Z</dcterms:modified>
</cp:coreProperties>
</file>