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17"/>
  </p:notesMasterIdLst>
  <p:handoutMasterIdLst>
    <p:handoutMasterId r:id="rId18"/>
  </p:handoutMasterIdLst>
  <p:sldIdLst>
    <p:sldId id="256" r:id="rId2"/>
    <p:sldId id="260" r:id="rId3"/>
    <p:sldId id="281" r:id="rId4"/>
    <p:sldId id="293" r:id="rId5"/>
    <p:sldId id="285" r:id="rId6"/>
    <p:sldId id="297" r:id="rId7"/>
    <p:sldId id="291" r:id="rId8"/>
    <p:sldId id="282" r:id="rId9"/>
    <p:sldId id="264" r:id="rId10"/>
    <p:sldId id="265" r:id="rId11"/>
    <p:sldId id="271" r:id="rId12"/>
    <p:sldId id="298" r:id="rId13"/>
    <p:sldId id="290" r:id="rId14"/>
    <p:sldId id="299" r:id="rId15"/>
    <p:sldId id="286" r:id="rId16"/>
  </p:sldIdLst>
  <p:sldSz cx="9144000" cy="6858000" type="screen4x3"/>
  <p:notesSz cx="6794500" cy="9931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CCFF99"/>
    <a:srgbClr val="CC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9680" autoAdjust="0"/>
  </p:normalViewPr>
  <p:slideViewPr>
    <p:cSldViewPr>
      <p:cViewPr>
        <p:scale>
          <a:sx n="71" d="100"/>
          <a:sy n="71" d="100"/>
        </p:scale>
        <p:origin x="-1542" y="-72"/>
      </p:cViewPr>
      <p:guideLst>
        <p:guide orient="horz" pos="2160"/>
        <p:guide pos="2880"/>
      </p:guideLst>
    </p:cSldViewPr>
  </p:slideViewPr>
  <p:outlineViewPr>
    <p:cViewPr>
      <p:scale>
        <a:sx n="33" d="100"/>
        <a:sy n="33" d="100"/>
      </p:scale>
      <p:origin x="0" y="360"/>
    </p:cViewPr>
  </p:outlineViewPr>
  <p:notesTextViewPr>
    <p:cViewPr>
      <p:scale>
        <a:sx n="100" d="100"/>
        <a:sy n="100" d="100"/>
      </p:scale>
      <p:origin x="0" y="0"/>
    </p:cViewPr>
  </p:notesTextViewPr>
  <p:notesViewPr>
    <p:cSldViewPr>
      <p:cViewPr varScale="1">
        <p:scale>
          <a:sx n="76" d="100"/>
          <a:sy n="76" d="100"/>
        </p:scale>
        <p:origin x="-2166" y="-96"/>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34819" name="Rectangle 3"/>
          <p:cNvSpPr>
            <a:spLocks noGrp="1" noChangeArrowheads="1"/>
          </p:cNvSpPr>
          <p:nvPr>
            <p:ph type="dt" sz="quarter"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FA07A2E-5CDC-4B7B-BE6E-7AB34EE0115D}" type="datetimeFigureOut">
              <a:rPr lang="en-GB"/>
              <a:pPr>
                <a:defRPr/>
              </a:pPr>
              <a:t>03/12/2012</a:t>
            </a:fld>
            <a:endParaRPr lang="en-GB"/>
          </a:p>
        </p:txBody>
      </p:sp>
      <p:sp>
        <p:nvSpPr>
          <p:cNvPr id="34820" name="Rectangle 4"/>
          <p:cNvSpPr>
            <a:spLocks noGrp="1" noChangeArrowheads="1"/>
          </p:cNvSpPr>
          <p:nvPr>
            <p:ph type="ftr" sz="quarter" idx="2"/>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GB"/>
          </a:p>
        </p:txBody>
      </p:sp>
      <p:sp>
        <p:nvSpPr>
          <p:cNvPr id="34821" name="Rectangle 5"/>
          <p:cNvSpPr>
            <a:spLocks noGrp="1" noChangeArrowheads="1"/>
          </p:cNvSpPr>
          <p:nvPr>
            <p:ph type="sldNum" sz="quarter" idx="3"/>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825037ED-229C-49F4-BB02-E2F93BF70159}" type="slidenum">
              <a:rPr lang="en-GB"/>
              <a:pPr>
                <a:defRPr/>
              </a:pPr>
              <a:t>‹#›</a:t>
            </a:fld>
            <a:endParaRPr lang="en-GB"/>
          </a:p>
        </p:txBody>
      </p:sp>
    </p:spTree>
    <p:extLst>
      <p:ext uri="{BB962C8B-B14F-4D97-AF65-F5344CB8AC3E}">
        <p14:creationId xmlns="" xmlns:p14="http://schemas.microsoft.com/office/powerpoint/2010/main" val="2055699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883"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122885"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887"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EADAF4F-4423-455E-8562-5436165AB0AA}" type="slidenum">
              <a:rPr lang="en-US"/>
              <a:pPr>
                <a:defRPr/>
              </a:pPr>
              <a:t>‹#›</a:t>
            </a:fld>
            <a:endParaRPr lang="en-US"/>
          </a:p>
        </p:txBody>
      </p:sp>
    </p:spTree>
    <p:extLst>
      <p:ext uri="{BB962C8B-B14F-4D97-AF65-F5344CB8AC3E}">
        <p14:creationId xmlns="" xmlns:p14="http://schemas.microsoft.com/office/powerpoint/2010/main" val="1484514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endParaRPr lang="en-GB" dirty="0" smtClean="0"/>
          </a:p>
        </p:txBody>
      </p:sp>
      <p:pic>
        <p:nvPicPr>
          <p:cNvPr id="1026" name="Picture 2" descr="S:\Tall Oaks\Marketing &amp; Communications\Logo\NEW LOGOs 2010\Jpegs\Lo res\Tall Oaks logo_plain_SML_72RGB.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52700" y="4121150"/>
            <a:ext cx="1689100" cy="16891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GB" dirty="0" smtClean="0"/>
              <a:t>In-house</a:t>
            </a:r>
            <a:r>
              <a:rPr lang="en-GB" baseline="0" dirty="0" smtClean="0"/>
              <a:t> training session with local trainer, discussion at the pub afterwards and opportunity of empty office space at smallholding, creating Tall Oaks, to expand training to external providers, other nurseries and schools.</a:t>
            </a:r>
          </a:p>
          <a:p>
            <a:endParaRPr lang="en-GB" baseline="0" dirty="0" smtClean="0"/>
          </a:p>
          <a:p>
            <a:r>
              <a:rPr lang="en-GB" baseline="0" dirty="0" smtClean="0"/>
              <a:t>G&amp;D’s full-time roles – need to develop a Forest School programme that is open to other providers and non-Acorn children to ensure sustainability (and not-for-profit easier to sell to schools)</a:t>
            </a:r>
            <a:endParaRPr lang="en-GB" dirty="0" smtClean="0"/>
          </a:p>
        </p:txBody>
      </p:sp>
      <p:sp>
        <p:nvSpPr>
          <p:cNvPr id="25604" name="Slide Number Placeholder 3"/>
          <p:cNvSpPr>
            <a:spLocks noGrp="1"/>
          </p:cNvSpPr>
          <p:nvPr>
            <p:ph type="sldNum" sz="quarter" idx="5"/>
          </p:nvPr>
        </p:nvSpPr>
        <p:spPr>
          <a:noFill/>
        </p:spPr>
        <p:txBody>
          <a:bodyPr/>
          <a:lstStyle/>
          <a:p>
            <a:fld id="{03271FE1-899E-4FB6-B280-B53190E65DF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r>
              <a:rPr lang="en-US" dirty="0" smtClean="0"/>
              <a:t>Long-awaited</a:t>
            </a:r>
            <a:r>
              <a:rPr lang="en-US" baseline="0" dirty="0" smtClean="0"/>
              <a:t> decision by MKC to divest themselves of their nurseries – 4 initially (those not attached to children’s </a:t>
            </a:r>
            <a:r>
              <a:rPr lang="en-US" baseline="0" dirty="0" err="1" smtClean="0"/>
              <a:t>centres</a:t>
            </a:r>
            <a:r>
              <a:rPr lang="en-US" baseline="0" dirty="0" smtClean="0"/>
              <a:t>)</a:t>
            </a:r>
          </a:p>
          <a:p>
            <a:endParaRPr lang="en-US" baseline="0" dirty="0" smtClean="0"/>
          </a:p>
          <a:p>
            <a:r>
              <a:rPr lang="en-US" baseline="0" dirty="0" smtClean="0"/>
              <a:t>No-brainer in terms of location, premises, and mature staff teams – though TUPE implications a bit daunting</a:t>
            </a:r>
          </a:p>
          <a:p>
            <a:endParaRPr lang="en-US" baseline="0" dirty="0" smtClean="0"/>
          </a:p>
          <a:p>
            <a:r>
              <a:rPr lang="en-US" baseline="0" dirty="0" smtClean="0"/>
              <a:t>Leases from charitable MK Community Properties Foundation – better terms for not-for-profit </a:t>
            </a:r>
            <a:r>
              <a:rPr lang="en-US" baseline="0" dirty="0" err="1" smtClean="0"/>
              <a:t>organisations</a:t>
            </a:r>
            <a:r>
              <a:rPr lang="en-US" baseline="0" dirty="0" smtClean="0"/>
              <a:t>.  Campaigning parents also less hostile to not-for-profit </a:t>
            </a:r>
            <a:r>
              <a:rPr lang="en-US" baseline="0" dirty="0" err="1" smtClean="0"/>
              <a:t>organisation</a:t>
            </a:r>
            <a:r>
              <a:rPr lang="en-US" baseline="0" dirty="0" smtClean="0"/>
              <a: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BEADAF4F-4423-455E-8562-5436165AB0AA}" type="slidenum">
              <a:rPr lang="en-US" smtClean="0"/>
              <a:pPr>
                <a:defRPr/>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GB" dirty="0" smtClean="0"/>
          </a:p>
        </p:txBody>
      </p:sp>
      <p:sp>
        <p:nvSpPr>
          <p:cNvPr id="23556" name="Slide Number Placeholder 3"/>
          <p:cNvSpPr>
            <a:spLocks noGrp="1"/>
          </p:cNvSpPr>
          <p:nvPr>
            <p:ph type="sldNum" sz="quarter" idx="5"/>
          </p:nvPr>
        </p:nvSpPr>
        <p:spPr>
          <a:noFill/>
        </p:spPr>
        <p:txBody>
          <a:bodyPr/>
          <a:lstStyle/>
          <a:p>
            <a:fld id="{BF7CF0AC-55D8-4E2C-BCC5-70F1DE8B188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GB" dirty="0" smtClean="0"/>
          </a:p>
        </p:txBody>
      </p:sp>
      <p:sp>
        <p:nvSpPr>
          <p:cNvPr id="23556" name="Slide Number Placeholder 3"/>
          <p:cNvSpPr>
            <a:spLocks noGrp="1"/>
          </p:cNvSpPr>
          <p:nvPr>
            <p:ph type="sldNum" sz="quarter" idx="5"/>
          </p:nvPr>
        </p:nvSpPr>
        <p:spPr>
          <a:noFill/>
        </p:spPr>
        <p:txBody>
          <a:bodyPr/>
          <a:lstStyle/>
          <a:p>
            <a:fld id="{BF7CF0AC-55D8-4E2C-BCC5-70F1DE8B188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baseline="0" dirty="0" smtClean="0"/>
          </a:p>
          <a:p>
            <a:endParaRPr lang="en-GB" dirty="0" smtClean="0"/>
          </a:p>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xfrm>
            <a:off x="679450" y="4574307"/>
            <a:ext cx="5435600" cy="4848454"/>
          </a:xfrm>
          <a:noFill/>
          <a:ln/>
        </p:spPr>
        <p:txBody>
          <a:bodyPr/>
          <a:lstStyle/>
          <a:p>
            <a:endParaRPr lang="en-GB" dirty="0" smtClean="0"/>
          </a:p>
        </p:txBody>
      </p:sp>
      <p:sp>
        <p:nvSpPr>
          <p:cNvPr id="22532" name="Slide Number Placeholder 3"/>
          <p:cNvSpPr>
            <a:spLocks noGrp="1"/>
          </p:cNvSpPr>
          <p:nvPr>
            <p:ph type="sldNum" sz="quarter" idx="5"/>
          </p:nvPr>
        </p:nvSpPr>
        <p:spPr>
          <a:noFill/>
        </p:spPr>
        <p:txBody>
          <a:bodyPr/>
          <a:lstStyle/>
          <a:p>
            <a:fld id="{14392819-082F-477E-B2FA-8F006B6C788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GB" baseline="0" dirty="0" smtClean="0"/>
          </a:p>
          <a:p>
            <a:endParaRPr lang="en-GB" dirty="0" smtClean="0"/>
          </a:p>
        </p:txBody>
      </p:sp>
      <p:sp>
        <p:nvSpPr>
          <p:cNvPr id="26628" name="Slide Number Placeholder 3"/>
          <p:cNvSpPr>
            <a:spLocks noGrp="1"/>
          </p:cNvSpPr>
          <p:nvPr>
            <p:ph type="sldNum" sz="quarter" idx="5"/>
          </p:nvPr>
        </p:nvSpPr>
        <p:spPr>
          <a:noFill/>
        </p:spPr>
        <p:txBody>
          <a:bodyPr/>
          <a:lstStyle/>
          <a:p>
            <a:fld id="{C45B165A-83B0-4189-A9A5-97C802A16296}"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88123-627A-4580-82BF-F21B2C5AD7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DB073F-4B54-470C-8188-CAEB4A55A91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EA80D-91F7-4D89-BA7A-3501DA7AA6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F99551-94D7-4B5C-ACC8-A72A6CAC00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5DFBD0-B15E-4DE9-BD13-DD7E4D9A448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60D35E-E51A-4168-A505-2B90766ABC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09F954-6683-499C-A963-E0C32B5A36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BF2BCE-B47A-4D96-8669-B7D7CFD7FE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CF2D28-2848-428F-B59F-B53D97F31BF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E4FF9D-7E7C-4755-9094-12D07E26067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116068-5970-4904-BB54-6AE9F941318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EE33CEC-6EC1-4022-A4BE-49DDB70B30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acornchildcare.co.uk/" TargetMode="External"/><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hyperlink" Target="http://www.talloaks.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1"/>
          <p:cNvSpPr>
            <a:spLocks noChangeArrowheads="1"/>
          </p:cNvSpPr>
          <p:nvPr/>
        </p:nvSpPr>
        <p:spPr bwMode="auto">
          <a:xfrm>
            <a:off x="-828675" y="1341438"/>
            <a:ext cx="2447925" cy="3024187"/>
          </a:xfrm>
          <a:prstGeom prst="ellipse">
            <a:avLst/>
          </a:prstGeom>
          <a:noFill/>
          <a:ln w="25400">
            <a:solidFill>
              <a:srgbClr val="008000"/>
            </a:solidFill>
            <a:round/>
            <a:headEnd/>
            <a:tailEnd/>
          </a:ln>
        </p:spPr>
        <p:txBody>
          <a:bodyPr wrap="none" anchor="ctr"/>
          <a:lstStyle/>
          <a:p>
            <a:endParaRPr lang="en-GB" sz="1800"/>
          </a:p>
        </p:txBody>
      </p:sp>
      <p:sp>
        <p:nvSpPr>
          <p:cNvPr id="2051" name="Rectangle 3"/>
          <p:cNvSpPr>
            <a:spLocks noGrp="1" noChangeArrowheads="1"/>
          </p:cNvSpPr>
          <p:nvPr>
            <p:ph type="subTitle" idx="1"/>
          </p:nvPr>
        </p:nvSpPr>
        <p:spPr>
          <a:xfrm>
            <a:off x="2339752" y="4509120"/>
            <a:ext cx="6184776" cy="864096"/>
          </a:xfrm>
        </p:spPr>
        <p:txBody>
          <a:bodyPr/>
          <a:lstStyle/>
          <a:p>
            <a:pPr algn="r" eaLnBrk="1" hangingPunct="1"/>
            <a:r>
              <a:rPr lang="en-GB" dirty="0" smtClean="0"/>
              <a:t>Zoë Raven</a:t>
            </a:r>
          </a:p>
          <a:p>
            <a:pPr algn="r" eaLnBrk="1" hangingPunct="1"/>
            <a:r>
              <a:rPr lang="en-GB" sz="1600" dirty="0" smtClean="0"/>
              <a:t>ICMEC Seminar November 2012</a:t>
            </a:r>
            <a:endParaRPr lang="en-US" sz="1600" dirty="0" smtClean="0"/>
          </a:p>
        </p:txBody>
      </p:sp>
      <p:sp>
        <p:nvSpPr>
          <p:cNvPr id="2052" name="Rectangle 6"/>
          <p:cNvSpPr>
            <a:spLocks noChangeArrowheads="1"/>
          </p:cNvSpPr>
          <p:nvPr/>
        </p:nvSpPr>
        <p:spPr bwMode="auto">
          <a:xfrm>
            <a:off x="0" y="2060575"/>
            <a:ext cx="8027988" cy="1439863"/>
          </a:xfrm>
          <a:prstGeom prst="rect">
            <a:avLst/>
          </a:prstGeom>
          <a:gradFill rotWithShape="1">
            <a:gsLst>
              <a:gs pos="0">
                <a:srgbClr val="CCFF99"/>
              </a:gs>
              <a:gs pos="100000">
                <a:srgbClr val="FAFFF5"/>
              </a:gs>
            </a:gsLst>
            <a:lin ang="0" scaled="1"/>
          </a:gradFill>
          <a:ln w="9525">
            <a:noFill/>
            <a:miter lim="800000"/>
            <a:headEnd/>
            <a:tailEnd/>
          </a:ln>
        </p:spPr>
        <p:txBody>
          <a:bodyPr wrap="none" anchor="ctr"/>
          <a:lstStyle/>
          <a:p>
            <a:endParaRPr lang="en-GB" sz="1800"/>
          </a:p>
        </p:txBody>
      </p:sp>
      <p:sp>
        <p:nvSpPr>
          <p:cNvPr id="2053" name="Rectangle 2"/>
          <p:cNvSpPr>
            <a:spLocks noGrp="1" noChangeArrowheads="1"/>
          </p:cNvSpPr>
          <p:nvPr>
            <p:ph type="ctrTitle"/>
          </p:nvPr>
        </p:nvSpPr>
        <p:spPr>
          <a:xfrm>
            <a:off x="971600" y="2060575"/>
            <a:ext cx="7560840" cy="1398588"/>
          </a:xfrm>
        </p:spPr>
        <p:txBody>
          <a:bodyPr/>
          <a:lstStyle/>
          <a:p>
            <a:pPr algn="l" eaLnBrk="1" hangingPunct="1"/>
            <a:r>
              <a:rPr lang="en-GB" sz="4000" dirty="0" smtClean="0"/>
              <a:t>Profit or Surplus? </a:t>
            </a:r>
            <a:br>
              <a:rPr lang="en-GB" sz="4000" dirty="0" smtClean="0"/>
            </a:br>
            <a:r>
              <a:rPr lang="en-GB" sz="3200" dirty="0" smtClean="0"/>
              <a:t>Implications for </a:t>
            </a:r>
            <a:br>
              <a:rPr lang="en-GB" sz="3200" dirty="0" smtClean="0"/>
            </a:br>
            <a:r>
              <a:rPr lang="en-GB" sz="3200" dirty="0" smtClean="0"/>
              <a:t>Childcare Provider Sustainability</a:t>
            </a:r>
            <a:endParaRPr lang="en-US" sz="3600" dirty="0" smtClean="0"/>
          </a:p>
        </p:txBody>
      </p:sp>
      <p:pic>
        <p:nvPicPr>
          <p:cNvPr id="2055" name="Picture 8" descr="Acorn ladybird 72dpi RGB SMALL"/>
          <p:cNvPicPr>
            <a:picLocks noChangeAspect="1" noChangeArrowheads="1"/>
          </p:cNvPicPr>
          <p:nvPr/>
        </p:nvPicPr>
        <p:blipFill>
          <a:blip r:embed="rId3" cstate="print"/>
          <a:srcRect/>
          <a:stretch>
            <a:fillRect/>
          </a:stretch>
        </p:blipFill>
        <p:spPr bwMode="auto">
          <a:xfrm>
            <a:off x="179388" y="3644900"/>
            <a:ext cx="287337" cy="225425"/>
          </a:xfrm>
          <a:prstGeom prst="rect">
            <a:avLst/>
          </a:prstGeom>
          <a:noFill/>
          <a:ln w="9525">
            <a:noFill/>
            <a:miter lim="800000"/>
            <a:headEnd/>
            <a:tailEnd/>
          </a:ln>
        </p:spPr>
      </p:pic>
      <p:pic>
        <p:nvPicPr>
          <p:cNvPr id="2056" name="Picture 9" descr="Acorn ladybird 72dpi RGB SMALL"/>
          <p:cNvPicPr>
            <a:picLocks noChangeAspect="1" noChangeArrowheads="1"/>
          </p:cNvPicPr>
          <p:nvPr/>
        </p:nvPicPr>
        <p:blipFill>
          <a:blip r:embed="rId3" cstate="print"/>
          <a:srcRect/>
          <a:stretch>
            <a:fillRect/>
          </a:stretch>
        </p:blipFill>
        <p:spPr bwMode="auto">
          <a:xfrm>
            <a:off x="539750" y="3644900"/>
            <a:ext cx="287338" cy="225425"/>
          </a:xfrm>
          <a:prstGeom prst="rect">
            <a:avLst/>
          </a:prstGeom>
          <a:noFill/>
          <a:ln w="9525">
            <a:noFill/>
            <a:miter lim="800000"/>
            <a:headEnd/>
            <a:tailEnd/>
          </a:ln>
        </p:spPr>
      </p:pic>
      <p:pic>
        <p:nvPicPr>
          <p:cNvPr id="2057" name="Picture 10" descr="Acorn ladybird 72dpi RGB SMALL"/>
          <p:cNvPicPr>
            <a:picLocks noChangeAspect="1" noChangeArrowheads="1"/>
          </p:cNvPicPr>
          <p:nvPr/>
        </p:nvPicPr>
        <p:blipFill>
          <a:blip r:embed="rId3" cstate="print"/>
          <a:srcRect/>
          <a:stretch>
            <a:fillRect/>
          </a:stretch>
        </p:blipFill>
        <p:spPr bwMode="auto">
          <a:xfrm>
            <a:off x="900113" y="3644900"/>
            <a:ext cx="287337" cy="225425"/>
          </a:xfrm>
          <a:prstGeom prst="rect">
            <a:avLst/>
          </a:prstGeom>
          <a:noFill/>
          <a:ln w="9525">
            <a:noFill/>
            <a:miter lim="800000"/>
            <a:headEnd/>
            <a:tailEnd/>
          </a:ln>
        </p:spPr>
      </p:pic>
      <p:pic>
        <p:nvPicPr>
          <p:cNvPr id="10" name="Picture 9" descr="Acorn full logo CMYK SMALL.jpg"/>
          <p:cNvPicPr>
            <a:picLocks noChangeAspect="1"/>
          </p:cNvPicPr>
          <p:nvPr/>
        </p:nvPicPr>
        <p:blipFill>
          <a:blip r:embed="rId4" cstate="print"/>
          <a:stretch>
            <a:fillRect/>
          </a:stretch>
        </p:blipFill>
        <p:spPr>
          <a:xfrm>
            <a:off x="4645644" y="354448"/>
            <a:ext cx="2739576" cy="936104"/>
          </a:xfrm>
          <a:prstGeom prst="rect">
            <a:avLst/>
          </a:prstGeom>
        </p:spPr>
      </p:pic>
      <p:pic>
        <p:nvPicPr>
          <p:cNvPr id="2" name="Picture 2" descr="S:\Tall Oaks\Marketing &amp; Communications\Logo\NEW LOGOs 2010\Jpegs\Lo res\Tall Oaks logo_plain_SML_72RGB.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732357" y="95834"/>
            <a:ext cx="1245604" cy="124560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sz="3600" b="1" dirty="0" smtClean="0"/>
              <a:t>Tall Oaks from Little Acorns</a:t>
            </a:r>
          </a:p>
        </p:txBody>
      </p:sp>
      <p:sp>
        <p:nvSpPr>
          <p:cNvPr id="7171" name="Rectangle 3"/>
          <p:cNvSpPr>
            <a:spLocks noGrp="1" noChangeArrowheads="1"/>
          </p:cNvSpPr>
          <p:nvPr>
            <p:ph type="body" idx="1"/>
          </p:nvPr>
        </p:nvSpPr>
        <p:spPr>
          <a:xfrm>
            <a:off x="395288" y="1844675"/>
            <a:ext cx="8229600" cy="4425950"/>
          </a:xfrm>
        </p:spPr>
        <p:txBody>
          <a:bodyPr/>
          <a:lstStyle/>
          <a:p>
            <a:pPr eaLnBrk="1" hangingPunct="1">
              <a:buNone/>
            </a:pPr>
            <a:endParaRPr lang="en-GB" sz="1600" dirty="0" smtClean="0"/>
          </a:p>
          <a:p>
            <a:pPr eaLnBrk="1" hangingPunct="1"/>
            <a:endParaRPr lang="en-GB" sz="1600" dirty="0" smtClean="0"/>
          </a:p>
        </p:txBody>
      </p:sp>
      <p:sp>
        <p:nvSpPr>
          <p:cNvPr id="7172"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7174"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7175"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7176"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10242" name="Picture 2" descr="C:\Users\Guest\Dropbox\REDUCED size\Jo &amp; girls.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51623" y="2420888"/>
            <a:ext cx="3905250" cy="292417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466725" y="2420888"/>
            <a:ext cx="3889251" cy="4401205"/>
          </a:xfrm>
          <a:prstGeom prst="rect">
            <a:avLst/>
          </a:prstGeom>
          <a:noFill/>
        </p:spPr>
        <p:txBody>
          <a:bodyPr wrap="square" rtlCol="0">
            <a:spAutoFit/>
          </a:bodyPr>
          <a:lstStyle/>
          <a:p>
            <a:pPr marL="457200" indent="-457200">
              <a:buFont typeface="Arial" pitchFamily="34" charset="0"/>
              <a:buChar char="•"/>
            </a:pPr>
            <a:r>
              <a:rPr lang="en-GB" dirty="0" smtClean="0"/>
              <a:t>Development of training centre into a separate not-for-profit company</a:t>
            </a:r>
          </a:p>
          <a:p>
            <a:endParaRPr lang="en-GB" dirty="0" smtClean="0"/>
          </a:p>
          <a:p>
            <a:pPr marL="457200" indent="-457200">
              <a:buFont typeface="Arial" pitchFamily="34" charset="0"/>
              <a:buChar char="•"/>
            </a:pPr>
            <a:r>
              <a:rPr lang="en-GB" dirty="0" smtClean="0"/>
              <a:t>Incorporation of Forest Schools into new company</a:t>
            </a:r>
          </a:p>
          <a:p>
            <a:endParaRPr lang="en-GB" dirty="0" smtClean="0"/>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GB" sz="3200" b="1" dirty="0" smtClean="0"/>
              <a:t>MKC Tender Opportunity </a:t>
            </a:r>
          </a:p>
        </p:txBody>
      </p:sp>
      <p:sp>
        <p:nvSpPr>
          <p:cNvPr id="12291" name="Rectangle 3"/>
          <p:cNvSpPr>
            <a:spLocks noGrp="1" noChangeArrowheads="1"/>
          </p:cNvSpPr>
          <p:nvPr>
            <p:ph type="body" idx="1"/>
          </p:nvPr>
        </p:nvSpPr>
        <p:spPr>
          <a:xfrm>
            <a:off x="457200" y="1700213"/>
            <a:ext cx="5338936" cy="4897437"/>
          </a:xfrm>
        </p:spPr>
        <p:txBody>
          <a:bodyPr/>
          <a:lstStyle/>
          <a:p>
            <a:pPr eaLnBrk="1" hangingPunct="1">
              <a:buFontTx/>
              <a:buNone/>
            </a:pPr>
            <a:endParaRPr lang="en-US" sz="1200" dirty="0" smtClean="0"/>
          </a:p>
          <a:p>
            <a:pPr eaLnBrk="1" hangingPunct="1"/>
            <a:endParaRPr lang="en-GB" sz="2400" dirty="0" smtClean="0"/>
          </a:p>
        </p:txBody>
      </p:sp>
      <p:sp>
        <p:nvSpPr>
          <p:cNvPr id="12292" name="Rectangle 4"/>
          <p:cNvSpPr>
            <a:spLocks noChangeArrowheads="1"/>
          </p:cNvSpPr>
          <p:nvPr/>
        </p:nvSpPr>
        <p:spPr bwMode="auto">
          <a:xfrm>
            <a:off x="0" y="1125538"/>
            <a:ext cx="8223250"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12294"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12295"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12296"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11266" name="Picture 2" descr="C:\Users\Guest\Dropbox\REDUCED size\Abbeys0020.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72000" y="2564904"/>
            <a:ext cx="4255308" cy="283813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66725" y="2420888"/>
            <a:ext cx="3644900" cy="4093428"/>
          </a:xfrm>
          <a:prstGeom prst="rect">
            <a:avLst/>
          </a:prstGeom>
          <a:noFill/>
        </p:spPr>
        <p:txBody>
          <a:bodyPr wrap="square" rtlCol="0">
            <a:spAutoFit/>
          </a:bodyPr>
          <a:lstStyle/>
          <a:p>
            <a:pPr marL="457200" indent="-457200">
              <a:buFont typeface="Arial" pitchFamily="34" charset="0"/>
              <a:buChar char="•"/>
            </a:pPr>
            <a:r>
              <a:rPr lang="en-GB" dirty="0" smtClean="0"/>
              <a:t>MKC tender for 4 of their loss-making day nurseries</a:t>
            </a:r>
          </a:p>
          <a:p>
            <a:pPr marL="457200" indent="-457200">
              <a:buFont typeface="Arial" pitchFamily="34" charset="0"/>
              <a:buChar char="•"/>
            </a:pPr>
            <a:endParaRPr lang="en-GB" sz="800" dirty="0" smtClean="0"/>
          </a:p>
          <a:p>
            <a:pPr marL="457200" indent="-457200">
              <a:buFont typeface="Arial" pitchFamily="34" charset="0"/>
              <a:buChar char="•"/>
            </a:pPr>
            <a:r>
              <a:rPr lang="en-GB" dirty="0" smtClean="0"/>
              <a:t>Benefits of being not-for-profit: politically, financially, &amp; for  public perception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l" eaLnBrk="1" hangingPunct="1"/>
            <a:r>
              <a:rPr lang="en-GB" sz="3200" b="1" dirty="0" smtClean="0"/>
              <a:t>Forming a Charity </a:t>
            </a:r>
          </a:p>
        </p:txBody>
      </p:sp>
      <p:sp>
        <p:nvSpPr>
          <p:cNvPr id="12291" name="Rectangle 3"/>
          <p:cNvSpPr>
            <a:spLocks noGrp="1" noChangeArrowheads="1"/>
          </p:cNvSpPr>
          <p:nvPr>
            <p:ph type="body" idx="1"/>
          </p:nvPr>
        </p:nvSpPr>
        <p:spPr>
          <a:xfrm>
            <a:off x="900113" y="1700213"/>
            <a:ext cx="3211512" cy="4391025"/>
          </a:xfrm>
        </p:spPr>
        <p:txBody>
          <a:bodyPr/>
          <a:lstStyle/>
          <a:p>
            <a:pPr eaLnBrk="1" hangingPunct="1">
              <a:buFontTx/>
              <a:buNone/>
            </a:pPr>
            <a:endParaRPr lang="en-US" sz="1200" dirty="0" smtClean="0"/>
          </a:p>
          <a:p>
            <a:pPr eaLnBrk="1" hangingPunct="1"/>
            <a:endParaRPr lang="en-GB" sz="2400" dirty="0" smtClean="0"/>
          </a:p>
        </p:txBody>
      </p:sp>
      <p:sp>
        <p:nvSpPr>
          <p:cNvPr id="12292" name="Rectangle 4"/>
          <p:cNvSpPr>
            <a:spLocks noChangeArrowheads="1"/>
          </p:cNvSpPr>
          <p:nvPr/>
        </p:nvSpPr>
        <p:spPr bwMode="auto">
          <a:xfrm>
            <a:off x="0" y="1125538"/>
            <a:ext cx="8223250"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12294"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12295"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12296"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2" name="Picture 2" descr="C:\Users\Guest\Dropbox\REDUCED size\ShenleyDSCF2593.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21984" y="1709738"/>
            <a:ext cx="3286125" cy="43815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45936" y="2032288"/>
            <a:ext cx="4393307" cy="3847207"/>
          </a:xfrm>
          <a:prstGeom prst="rect">
            <a:avLst/>
          </a:prstGeom>
          <a:noFill/>
        </p:spPr>
        <p:txBody>
          <a:bodyPr wrap="square" rtlCol="0">
            <a:spAutoFit/>
          </a:bodyPr>
          <a:lstStyle/>
          <a:p>
            <a:pPr marL="342900" indent="-342900">
              <a:buFont typeface="Arial" pitchFamily="34" charset="0"/>
              <a:buChar char="•"/>
            </a:pPr>
            <a:r>
              <a:rPr lang="en-GB" sz="2400" dirty="0" smtClean="0"/>
              <a:t>Finding trustees</a:t>
            </a:r>
          </a:p>
          <a:p>
            <a:endParaRPr lang="en-GB" sz="2400" dirty="0" smtClean="0"/>
          </a:p>
          <a:p>
            <a:pPr marL="342900" indent="-342900">
              <a:buFont typeface="Arial" pitchFamily="34" charset="0"/>
              <a:buChar char="•"/>
            </a:pPr>
            <a:r>
              <a:rPr lang="en-GB" sz="2400" dirty="0" smtClean="0"/>
              <a:t>The Charity Commission</a:t>
            </a:r>
          </a:p>
          <a:p>
            <a:endParaRPr lang="en-GB" sz="2400" dirty="0" smtClean="0"/>
          </a:p>
          <a:p>
            <a:pPr marL="342900" indent="-342900">
              <a:buFont typeface="Arial" pitchFamily="34" charset="0"/>
              <a:buChar char="•"/>
            </a:pPr>
            <a:r>
              <a:rPr lang="en-GB" sz="2400" dirty="0" smtClean="0"/>
              <a:t>Reactions of:</a:t>
            </a:r>
          </a:p>
          <a:p>
            <a:pPr marL="800100" lvl="1" indent="-342900">
              <a:buFont typeface="Arial" pitchFamily="34" charset="0"/>
              <a:buChar char="•"/>
            </a:pPr>
            <a:r>
              <a:rPr lang="en-GB" sz="2400" dirty="0" smtClean="0"/>
              <a:t>Shareholders </a:t>
            </a:r>
          </a:p>
          <a:p>
            <a:pPr marL="800100" lvl="1" indent="-342900">
              <a:buFont typeface="Arial" pitchFamily="34" charset="0"/>
              <a:buChar char="•"/>
            </a:pPr>
            <a:r>
              <a:rPr lang="en-GB" sz="2400" dirty="0" smtClean="0"/>
              <a:t>Bank</a:t>
            </a:r>
          </a:p>
          <a:p>
            <a:pPr marL="800100" lvl="1" indent="-342900">
              <a:buFont typeface="Arial" pitchFamily="34" charset="0"/>
              <a:buChar char="•"/>
            </a:pPr>
            <a:r>
              <a:rPr lang="en-GB" sz="2400" dirty="0" smtClean="0"/>
              <a:t>Stakeholders: parents, staff, schools</a:t>
            </a:r>
          </a:p>
          <a:p>
            <a:endParaRPr lang="en-GB" dirty="0"/>
          </a:p>
        </p:txBody>
      </p:sp>
    </p:spTree>
    <p:extLst>
      <p:ext uri="{BB962C8B-B14F-4D97-AF65-F5344CB8AC3E}">
        <p14:creationId xmlns="" xmlns:p14="http://schemas.microsoft.com/office/powerpoint/2010/main" val="3103685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Where we are now…</a:t>
            </a:r>
          </a:p>
        </p:txBody>
      </p:sp>
      <p:sp>
        <p:nvSpPr>
          <p:cNvPr id="4099" name="Rectangle 3"/>
          <p:cNvSpPr>
            <a:spLocks noGrp="1" noChangeArrowheads="1"/>
          </p:cNvSpPr>
          <p:nvPr>
            <p:ph type="body" idx="1"/>
          </p:nvPr>
        </p:nvSpPr>
        <p:spPr>
          <a:xfrm>
            <a:off x="457200" y="1844823"/>
            <a:ext cx="8229600" cy="4536505"/>
          </a:xfrm>
        </p:spPr>
        <p:txBody>
          <a:bodyPr/>
          <a:lstStyle/>
          <a:p>
            <a:pPr marL="0" indent="0" eaLnBrk="1" hangingPunct="1">
              <a:buClr>
                <a:schemeClr val="folHlink"/>
              </a:buClr>
              <a:buNone/>
            </a:pPr>
            <a:endParaRPr lang="en-US" sz="2000" dirty="0" smtClean="0"/>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87450" y="1484313"/>
            <a:ext cx="7641907" cy="5071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The outlook is bright…</a:t>
            </a:r>
          </a:p>
        </p:txBody>
      </p:sp>
      <p:sp>
        <p:nvSpPr>
          <p:cNvPr id="4099" name="Rectangle 3"/>
          <p:cNvSpPr>
            <a:spLocks noGrp="1" noChangeArrowheads="1"/>
          </p:cNvSpPr>
          <p:nvPr>
            <p:ph type="body" idx="1"/>
          </p:nvPr>
        </p:nvSpPr>
        <p:spPr>
          <a:xfrm>
            <a:off x="454149" y="1988840"/>
            <a:ext cx="4045844" cy="4464497"/>
          </a:xfrm>
        </p:spPr>
        <p:txBody>
          <a:bodyPr/>
          <a:lstStyle/>
          <a:p>
            <a:pPr eaLnBrk="1" hangingPunct="1">
              <a:buClr>
                <a:schemeClr val="folHlink"/>
              </a:buClr>
            </a:pPr>
            <a:r>
              <a:rPr lang="en-US" sz="2400" dirty="0" smtClean="0"/>
              <a:t>First two </a:t>
            </a:r>
            <a:r>
              <a:rPr lang="en-US" sz="2400" dirty="0" err="1" smtClean="0"/>
              <a:t>Ofsted</a:t>
            </a:r>
            <a:r>
              <a:rPr lang="en-US" sz="2400" dirty="0" smtClean="0"/>
              <a:t> inspections</a:t>
            </a:r>
          </a:p>
          <a:p>
            <a:pPr marL="0" indent="0" eaLnBrk="1" hangingPunct="1">
              <a:buClr>
                <a:schemeClr val="folHlink"/>
              </a:buClr>
              <a:buNone/>
            </a:pPr>
            <a:endParaRPr lang="en-US" sz="800" dirty="0" smtClean="0"/>
          </a:p>
          <a:p>
            <a:pPr eaLnBrk="1" hangingPunct="1">
              <a:buClr>
                <a:schemeClr val="folHlink"/>
              </a:buClr>
            </a:pPr>
            <a:r>
              <a:rPr lang="en-US" sz="2400" dirty="0" err="1" smtClean="0"/>
              <a:t>IiP</a:t>
            </a:r>
            <a:r>
              <a:rPr lang="en-US" sz="2400" dirty="0" smtClean="0"/>
              <a:t> re-accreditation</a:t>
            </a:r>
          </a:p>
          <a:p>
            <a:pPr eaLnBrk="1" hangingPunct="1">
              <a:buClr>
                <a:schemeClr val="folHlink"/>
              </a:buClr>
            </a:pPr>
            <a:endParaRPr lang="en-US" sz="800" dirty="0" smtClean="0"/>
          </a:p>
          <a:p>
            <a:pPr eaLnBrk="1" hangingPunct="1">
              <a:buClr>
                <a:schemeClr val="folHlink"/>
              </a:buClr>
            </a:pPr>
            <a:r>
              <a:rPr lang="en-US" sz="2400" dirty="0" smtClean="0"/>
              <a:t>Happy parents and children, mostly happy staff…(if we can resolve some TUPE issues)</a:t>
            </a:r>
          </a:p>
          <a:p>
            <a:pPr marL="0" indent="0" eaLnBrk="1" hangingPunct="1">
              <a:buClr>
                <a:schemeClr val="folHlink"/>
              </a:buClr>
              <a:buNone/>
            </a:pPr>
            <a:endParaRPr lang="en-US" sz="800" dirty="0" smtClean="0"/>
          </a:p>
          <a:p>
            <a:pPr eaLnBrk="1" hangingPunct="1">
              <a:buClr>
                <a:schemeClr val="folHlink"/>
              </a:buClr>
            </a:pPr>
            <a:r>
              <a:rPr lang="en-US" sz="2400" dirty="0" err="1" smtClean="0"/>
              <a:t>Cashflow</a:t>
            </a:r>
            <a:r>
              <a:rPr lang="en-US" sz="2400" dirty="0" smtClean="0"/>
              <a:t> tight (as usual)</a:t>
            </a:r>
          </a:p>
          <a:p>
            <a:pPr eaLnBrk="1" hangingPunct="1">
              <a:buClr>
                <a:schemeClr val="folHlink"/>
              </a:buClr>
            </a:pPr>
            <a:endParaRPr lang="en-US" sz="2400" dirty="0" smtClean="0"/>
          </a:p>
          <a:p>
            <a:pPr eaLnBrk="1" hangingPunct="1">
              <a:buClr>
                <a:schemeClr val="folHlink"/>
              </a:buClr>
            </a:pPr>
            <a:endParaRPr lang="en-US" sz="2400" dirty="0" smtClean="0"/>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13314" name="Picture 2" descr="C:\Users\Guest\Dropbox\REDUCED size\for sch book.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70070" y="2564904"/>
            <a:ext cx="4550401" cy="34171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0228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GB" sz="3600" b="1" dirty="0" smtClean="0"/>
              <a:t>Further information/contact</a:t>
            </a:r>
            <a:endParaRPr lang="en-US" sz="3600" b="1" dirty="0" smtClean="0"/>
          </a:p>
        </p:txBody>
      </p:sp>
      <p:sp>
        <p:nvSpPr>
          <p:cNvPr id="16387" name="Rectangle 3"/>
          <p:cNvSpPr>
            <a:spLocks noGrp="1" noChangeArrowheads="1"/>
          </p:cNvSpPr>
          <p:nvPr>
            <p:ph type="body" idx="1"/>
          </p:nvPr>
        </p:nvSpPr>
        <p:spPr>
          <a:xfrm>
            <a:off x="323528" y="1916113"/>
            <a:ext cx="5040560" cy="4525962"/>
          </a:xfrm>
        </p:spPr>
        <p:txBody>
          <a:bodyPr/>
          <a:lstStyle/>
          <a:p>
            <a:pPr eaLnBrk="1" hangingPunct="1">
              <a:buClr>
                <a:schemeClr val="folHlink"/>
              </a:buClr>
            </a:pPr>
            <a:r>
              <a:rPr lang="en-GB" sz="2800" dirty="0" smtClean="0">
                <a:hlinkClick r:id="rId3"/>
              </a:rPr>
              <a:t>www.acornchildcare.co.uk</a:t>
            </a:r>
            <a:endParaRPr lang="en-GB" sz="2800" dirty="0" smtClean="0"/>
          </a:p>
          <a:p>
            <a:pPr eaLnBrk="1" hangingPunct="1">
              <a:buClr>
                <a:schemeClr val="folHlink"/>
              </a:buClr>
            </a:pPr>
            <a:endParaRPr lang="en-GB" sz="2800" dirty="0" smtClean="0"/>
          </a:p>
          <a:p>
            <a:pPr eaLnBrk="1" hangingPunct="1">
              <a:buClr>
                <a:schemeClr val="folHlink"/>
              </a:buClr>
            </a:pPr>
            <a:r>
              <a:rPr lang="en-GB" sz="2800" dirty="0" smtClean="0">
                <a:hlinkClick r:id="rId4"/>
              </a:rPr>
              <a:t>www.talloaks.co.uk</a:t>
            </a:r>
            <a:endParaRPr lang="en-GB" sz="2800" dirty="0" smtClean="0"/>
          </a:p>
          <a:p>
            <a:pPr eaLnBrk="1" hangingPunct="1">
              <a:buClr>
                <a:schemeClr val="folHlink"/>
              </a:buClr>
              <a:buNone/>
            </a:pPr>
            <a:endParaRPr lang="en-GB" sz="2800" dirty="0" smtClean="0"/>
          </a:p>
          <a:p>
            <a:pPr marL="0" indent="0">
              <a:buNone/>
            </a:pPr>
            <a:r>
              <a:rPr lang="en-GB" sz="2400" dirty="0" smtClean="0"/>
              <a:t>Twitter: @</a:t>
            </a:r>
            <a:r>
              <a:rPr lang="en-GB" sz="2400" dirty="0" err="1" smtClean="0"/>
              <a:t>zoeanneraven</a:t>
            </a:r>
            <a:endParaRPr lang="en-GB" sz="2400" dirty="0" smtClean="0"/>
          </a:p>
          <a:p>
            <a:pPr marL="0" indent="0">
              <a:buNone/>
            </a:pPr>
            <a:endParaRPr lang="en-GB" sz="2400" dirty="0" smtClean="0"/>
          </a:p>
          <a:p>
            <a:pPr marL="0" indent="0">
              <a:buNone/>
            </a:pPr>
            <a:r>
              <a:rPr lang="en-GB" sz="2400" dirty="0" smtClean="0"/>
              <a:t>Email: zoe@acornchildcare.co.uk</a:t>
            </a:r>
          </a:p>
          <a:p>
            <a:pPr marL="0" indent="0">
              <a:buNone/>
            </a:pPr>
            <a:endParaRPr lang="en-GB" sz="2400" dirty="0"/>
          </a:p>
          <a:p>
            <a:pPr marL="0" indent="0">
              <a:buNone/>
            </a:pPr>
            <a:r>
              <a:rPr lang="en-GB" sz="2400" dirty="0" smtClean="0"/>
              <a:t>Phone: 07831 653695</a:t>
            </a:r>
          </a:p>
          <a:p>
            <a:pPr marL="0" indent="0" algn="ctr">
              <a:buNone/>
            </a:pPr>
            <a:endParaRPr lang="en-GB" sz="2400" dirty="0" smtClean="0"/>
          </a:p>
          <a:p>
            <a:pPr eaLnBrk="1" hangingPunct="1">
              <a:buClr>
                <a:schemeClr val="folHlink"/>
              </a:buClr>
              <a:buNone/>
            </a:pPr>
            <a:endParaRPr lang="en-GB" sz="2800" dirty="0" smtClean="0"/>
          </a:p>
        </p:txBody>
      </p:sp>
      <p:sp>
        <p:nvSpPr>
          <p:cNvPr id="16388" name="Rectangle 4"/>
          <p:cNvSpPr>
            <a:spLocks noChangeArrowheads="1"/>
          </p:cNvSpPr>
          <p:nvPr/>
        </p:nvSpPr>
        <p:spPr bwMode="auto">
          <a:xfrm>
            <a:off x="0" y="1125538"/>
            <a:ext cx="7812088"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16390" name="Picture 6" descr="Acorn ladybird 72dpi RGB SMALL"/>
          <p:cNvPicPr>
            <a:picLocks noChangeAspect="1" noChangeArrowheads="1"/>
          </p:cNvPicPr>
          <p:nvPr/>
        </p:nvPicPr>
        <p:blipFill>
          <a:blip r:embed="rId5" cstate="print"/>
          <a:srcRect/>
          <a:stretch>
            <a:fillRect/>
          </a:stretch>
        </p:blipFill>
        <p:spPr bwMode="auto">
          <a:xfrm>
            <a:off x="179388" y="1484313"/>
            <a:ext cx="287337" cy="225425"/>
          </a:xfrm>
          <a:prstGeom prst="rect">
            <a:avLst/>
          </a:prstGeom>
          <a:noFill/>
          <a:ln w="9525">
            <a:noFill/>
            <a:miter lim="800000"/>
            <a:headEnd/>
            <a:tailEnd/>
          </a:ln>
        </p:spPr>
      </p:pic>
      <p:pic>
        <p:nvPicPr>
          <p:cNvPr id="16391" name="Picture 7" descr="Acorn ladybird 72dpi RGB SMALL"/>
          <p:cNvPicPr>
            <a:picLocks noChangeAspect="1" noChangeArrowheads="1"/>
          </p:cNvPicPr>
          <p:nvPr/>
        </p:nvPicPr>
        <p:blipFill>
          <a:blip r:embed="rId5" cstate="print"/>
          <a:srcRect/>
          <a:stretch>
            <a:fillRect/>
          </a:stretch>
        </p:blipFill>
        <p:spPr bwMode="auto">
          <a:xfrm>
            <a:off x="539750" y="1484313"/>
            <a:ext cx="287338" cy="225425"/>
          </a:xfrm>
          <a:prstGeom prst="rect">
            <a:avLst/>
          </a:prstGeom>
          <a:noFill/>
          <a:ln w="9525">
            <a:noFill/>
            <a:miter lim="800000"/>
            <a:headEnd/>
            <a:tailEnd/>
          </a:ln>
        </p:spPr>
      </p:pic>
      <p:pic>
        <p:nvPicPr>
          <p:cNvPr id="16392" name="Picture 8" descr="Acorn ladybird 72dpi RGB SMALL"/>
          <p:cNvPicPr>
            <a:picLocks noChangeAspect="1" noChangeArrowheads="1"/>
          </p:cNvPicPr>
          <p:nvPr/>
        </p:nvPicPr>
        <p:blipFill>
          <a:blip r:embed="rId5"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6"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7" cstate="print"/>
          <a:stretch>
            <a:fillRect/>
          </a:stretch>
        </p:blipFill>
        <p:spPr>
          <a:xfrm>
            <a:off x="7956376" y="188640"/>
            <a:ext cx="864096" cy="865654"/>
          </a:xfrm>
          <a:prstGeom prst="rect">
            <a:avLst/>
          </a:prstGeom>
        </p:spPr>
      </p:pic>
      <p:pic>
        <p:nvPicPr>
          <p:cNvPr id="14338" name="Picture 2" descr="C:\Users\Guest\Dropbox\REDUCED size\spider web.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292080" y="1647750"/>
            <a:ext cx="3528392" cy="470212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Selfish beginnings</a:t>
            </a:r>
          </a:p>
        </p:txBody>
      </p:sp>
      <p:sp>
        <p:nvSpPr>
          <p:cNvPr id="4099" name="Rectangle 3"/>
          <p:cNvSpPr>
            <a:spLocks noGrp="1" noChangeArrowheads="1"/>
          </p:cNvSpPr>
          <p:nvPr>
            <p:ph type="body" idx="1"/>
          </p:nvPr>
        </p:nvSpPr>
        <p:spPr>
          <a:xfrm>
            <a:off x="457200" y="1844823"/>
            <a:ext cx="3898776" cy="4320481"/>
          </a:xfrm>
        </p:spPr>
        <p:txBody>
          <a:bodyPr/>
          <a:lstStyle/>
          <a:p>
            <a:pPr eaLnBrk="1" hangingPunct="1">
              <a:buClr>
                <a:schemeClr val="folHlink"/>
              </a:buClr>
            </a:pPr>
            <a:r>
              <a:rPr lang="en-US" sz="2800" dirty="0" smtClean="0"/>
              <a:t>Childcare for my</a:t>
            </a:r>
          </a:p>
          <a:p>
            <a:pPr marL="0" indent="0" eaLnBrk="1" hangingPunct="1">
              <a:buClr>
                <a:schemeClr val="folHlink"/>
              </a:buClr>
              <a:buNone/>
            </a:pPr>
            <a:r>
              <a:rPr lang="en-US" sz="2800" dirty="0" smtClean="0"/>
              <a:t>own children…</a:t>
            </a:r>
          </a:p>
          <a:p>
            <a:pPr eaLnBrk="1" hangingPunct="1">
              <a:buClr>
                <a:schemeClr val="folHlink"/>
              </a:buClr>
            </a:pPr>
            <a:r>
              <a:rPr lang="en-US" sz="2800" dirty="0" smtClean="0"/>
              <a:t>Entrepreneurial </a:t>
            </a:r>
          </a:p>
          <a:p>
            <a:pPr marL="0" indent="0" eaLnBrk="1" hangingPunct="1">
              <a:buClr>
                <a:schemeClr val="folHlink"/>
              </a:buClr>
              <a:buNone/>
            </a:pPr>
            <a:r>
              <a:rPr lang="en-US" sz="2800" dirty="0"/>
              <a:t>b</a:t>
            </a:r>
            <a:r>
              <a:rPr lang="en-US" sz="2800" dirty="0" smtClean="0"/>
              <a:t>eginnings and a</a:t>
            </a:r>
          </a:p>
          <a:p>
            <a:pPr marL="0" indent="0" eaLnBrk="1" hangingPunct="1">
              <a:buClr>
                <a:schemeClr val="folHlink"/>
              </a:buClr>
              <a:buNone/>
            </a:pPr>
            <a:r>
              <a:rPr lang="en-US" sz="2800" dirty="0"/>
              <a:t>p</a:t>
            </a:r>
            <a:r>
              <a:rPr lang="en-US" sz="2800" dirty="0" smtClean="0"/>
              <a:t>ersonal motivation</a:t>
            </a:r>
          </a:p>
          <a:p>
            <a:pPr marL="0" indent="0" eaLnBrk="1" hangingPunct="1">
              <a:buClr>
                <a:schemeClr val="folHlink"/>
              </a:buClr>
              <a:buNone/>
            </a:pPr>
            <a:r>
              <a:rPr lang="en-US" sz="2800" dirty="0" smtClean="0"/>
              <a:t>(Having my cake and </a:t>
            </a:r>
          </a:p>
          <a:p>
            <a:pPr marL="0" indent="0" eaLnBrk="1" hangingPunct="1">
              <a:buClr>
                <a:schemeClr val="folHlink"/>
              </a:buClr>
              <a:buNone/>
            </a:pPr>
            <a:r>
              <a:rPr lang="en-US" sz="2800" dirty="0"/>
              <a:t>e</a:t>
            </a:r>
            <a:r>
              <a:rPr lang="en-US" sz="2800" dirty="0" smtClean="0"/>
              <a:t>ating it: working and</a:t>
            </a:r>
          </a:p>
          <a:p>
            <a:pPr marL="0" indent="0" eaLnBrk="1" hangingPunct="1">
              <a:buClr>
                <a:schemeClr val="folHlink"/>
              </a:buClr>
              <a:buNone/>
            </a:pPr>
            <a:r>
              <a:rPr lang="en-US" sz="2800" dirty="0"/>
              <a:t>b</a:t>
            </a:r>
            <a:r>
              <a:rPr lang="en-US" sz="2800" dirty="0" smtClean="0"/>
              <a:t>eing with my children)</a:t>
            </a:r>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2050" name="Picture 2" descr="C:\Users\Guest\Dropbox\REDUCED size\rope play.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78030" y="1916833"/>
            <a:ext cx="4698476" cy="352839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orn graphic only CMYK SMALL.jpg"/>
          <p:cNvPicPr>
            <a:picLocks noChangeAspect="1"/>
          </p:cNvPicPr>
          <p:nvPr/>
        </p:nvPicPr>
        <p:blipFill>
          <a:blip r:embed="rId3" cstate="print"/>
          <a:stretch>
            <a:fillRect/>
          </a:stretch>
        </p:blipFill>
        <p:spPr>
          <a:xfrm>
            <a:off x="6804248" y="188640"/>
            <a:ext cx="999744" cy="865632"/>
          </a:xfrm>
          <a:prstGeom prst="rect">
            <a:avLst/>
          </a:prstGeom>
        </p:spPr>
      </p:pic>
      <p:pic>
        <p:nvPicPr>
          <p:cNvPr id="9" name="Picture 8" descr="Tall Oaks logo_plain_SML.jpg"/>
          <p:cNvPicPr>
            <a:picLocks noChangeAspect="1"/>
          </p:cNvPicPr>
          <p:nvPr/>
        </p:nvPicPr>
        <p:blipFill>
          <a:blip r:embed="rId4" cstate="print"/>
          <a:stretch>
            <a:fillRect/>
          </a:stretch>
        </p:blipFill>
        <p:spPr>
          <a:xfrm>
            <a:off x="7956376" y="188640"/>
            <a:ext cx="864096" cy="865654"/>
          </a:xfrm>
          <a:prstGeom prst="rect">
            <a:avLst/>
          </a:prstGeom>
        </p:spPr>
      </p:pic>
      <p:sp>
        <p:nvSpPr>
          <p:cNvPr id="10" name="Rectangle 2"/>
          <p:cNvSpPr txBox="1">
            <a:spLocks noChangeArrowheads="1"/>
          </p:cNvSpPr>
          <p:nvPr/>
        </p:nvSpPr>
        <p:spPr bwMode="auto">
          <a:xfrm>
            <a:off x="61156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kern="0" dirty="0" smtClean="0">
                <a:solidFill>
                  <a:schemeClr val="tx2"/>
                </a:solidFill>
                <a:latin typeface="+mj-lt"/>
                <a:ea typeface="+mj-ea"/>
                <a:cs typeface="+mj-cs"/>
              </a:rPr>
              <a:t>Into the Dragons’ Den</a:t>
            </a:r>
            <a:endParaRPr kumimoji="0" lang="en-US" sz="3600" b="1" i="0" u="none" strike="noStrike" kern="0" cap="none" spc="0" normalizeH="0" baseline="0" noProof="0" dirty="0" smtClean="0">
              <a:ln>
                <a:noFill/>
              </a:ln>
              <a:solidFill>
                <a:schemeClr val="tx2"/>
              </a:solidFill>
              <a:effectLst/>
              <a:uLnTx/>
              <a:uFillTx/>
              <a:latin typeface="+mj-lt"/>
              <a:ea typeface="+mj-ea"/>
              <a:cs typeface="+mj-cs"/>
            </a:endParaRPr>
          </a:p>
        </p:txBody>
      </p:sp>
      <p:sp>
        <p:nvSpPr>
          <p:cNvPr id="11"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12" name="Picture 6" descr="Acorn ladybird 72dpi RGB SMALL"/>
          <p:cNvPicPr>
            <a:picLocks noChangeAspect="1" noChangeArrowheads="1"/>
          </p:cNvPicPr>
          <p:nvPr/>
        </p:nvPicPr>
        <p:blipFill>
          <a:blip r:embed="rId5" cstate="print"/>
          <a:srcRect/>
          <a:stretch>
            <a:fillRect/>
          </a:stretch>
        </p:blipFill>
        <p:spPr bwMode="auto">
          <a:xfrm>
            <a:off x="179512" y="1412776"/>
            <a:ext cx="287337" cy="225425"/>
          </a:xfrm>
          <a:prstGeom prst="rect">
            <a:avLst/>
          </a:prstGeom>
          <a:noFill/>
          <a:ln w="9525">
            <a:noFill/>
            <a:miter lim="800000"/>
            <a:headEnd/>
            <a:tailEnd/>
          </a:ln>
        </p:spPr>
      </p:pic>
      <p:pic>
        <p:nvPicPr>
          <p:cNvPr id="13" name="Picture 7" descr="Acorn ladybird 72dpi RGB SMALL"/>
          <p:cNvPicPr>
            <a:picLocks noChangeAspect="1" noChangeArrowheads="1"/>
          </p:cNvPicPr>
          <p:nvPr/>
        </p:nvPicPr>
        <p:blipFill>
          <a:blip r:embed="rId5" cstate="print"/>
          <a:srcRect/>
          <a:stretch>
            <a:fillRect/>
          </a:stretch>
        </p:blipFill>
        <p:spPr bwMode="auto">
          <a:xfrm>
            <a:off x="539552" y="1412776"/>
            <a:ext cx="287338" cy="225425"/>
          </a:xfrm>
          <a:prstGeom prst="rect">
            <a:avLst/>
          </a:prstGeom>
          <a:noFill/>
          <a:ln w="9525">
            <a:noFill/>
            <a:miter lim="800000"/>
            <a:headEnd/>
            <a:tailEnd/>
          </a:ln>
        </p:spPr>
      </p:pic>
      <p:pic>
        <p:nvPicPr>
          <p:cNvPr id="14" name="Picture 8" descr="Acorn ladybird 72dpi RGB SMALL"/>
          <p:cNvPicPr>
            <a:picLocks noChangeAspect="1" noChangeArrowheads="1"/>
          </p:cNvPicPr>
          <p:nvPr/>
        </p:nvPicPr>
        <p:blipFill>
          <a:blip r:embed="rId5" cstate="print"/>
          <a:srcRect/>
          <a:stretch>
            <a:fillRect/>
          </a:stretch>
        </p:blipFill>
        <p:spPr bwMode="auto">
          <a:xfrm>
            <a:off x="899592" y="1412776"/>
            <a:ext cx="287337" cy="225425"/>
          </a:xfrm>
          <a:prstGeom prst="rect">
            <a:avLst/>
          </a:prstGeom>
          <a:noFill/>
          <a:ln w="9525">
            <a:noFill/>
            <a:miter lim="800000"/>
            <a:headEnd/>
            <a:tailEnd/>
          </a:ln>
        </p:spPr>
      </p:pic>
      <p:pic>
        <p:nvPicPr>
          <p:cNvPr id="3074" name="Picture 2" descr="C:\Users\Guest\Dropbox\REDUCED size\Castlethorpe.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94800" y="2693116"/>
            <a:ext cx="4666144" cy="3112148"/>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Guest\Dropbox\REDUCED size\Shenley.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20857" y="1475910"/>
            <a:ext cx="3365943" cy="252719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Guest\Dropbox\REDUCED size\Brafield.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320857" y="4105427"/>
            <a:ext cx="3365943" cy="252719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corn graphic only CMYK SMALL.jpg"/>
          <p:cNvPicPr>
            <a:picLocks noChangeAspect="1"/>
          </p:cNvPicPr>
          <p:nvPr/>
        </p:nvPicPr>
        <p:blipFill>
          <a:blip r:embed="rId3" cstate="print"/>
          <a:stretch>
            <a:fillRect/>
          </a:stretch>
        </p:blipFill>
        <p:spPr>
          <a:xfrm>
            <a:off x="6804248" y="188640"/>
            <a:ext cx="999744" cy="865632"/>
          </a:xfrm>
          <a:prstGeom prst="rect">
            <a:avLst/>
          </a:prstGeom>
        </p:spPr>
      </p:pic>
      <p:pic>
        <p:nvPicPr>
          <p:cNvPr id="9" name="Picture 8" descr="Tall Oaks logo_plain_SML.jpg"/>
          <p:cNvPicPr>
            <a:picLocks noChangeAspect="1"/>
          </p:cNvPicPr>
          <p:nvPr/>
        </p:nvPicPr>
        <p:blipFill>
          <a:blip r:embed="rId4" cstate="print"/>
          <a:stretch>
            <a:fillRect/>
          </a:stretch>
        </p:blipFill>
        <p:spPr>
          <a:xfrm>
            <a:off x="7956376" y="188640"/>
            <a:ext cx="864096" cy="865654"/>
          </a:xfrm>
          <a:prstGeom prst="rect">
            <a:avLst/>
          </a:prstGeom>
        </p:spPr>
      </p:pic>
      <p:sp>
        <p:nvSpPr>
          <p:cNvPr id="10" name="Rectangle 2"/>
          <p:cNvSpPr txBox="1">
            <a:spLocks noChangeArrowheads="1"/>
          </p:cNvSpPr>
          <p:nvPr/>
        </p:nvSpPr>
        <p:spPr bwMode="auto">
          <a:xfrm>
            <a:off x="611560" y="274638"/>
            <a:ext cx="80752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2"/>
                </a:solidFill>
                <a:effectLst/>
                <a:uLnTx/>
                <a:uFillTx/>
                <a:latin typeface="+mj-lt"/>
                <a:ea typeface="+mj-ea"/>
                <a:cs typeface="+mj-cs"/>
              </a:rPr>
              <a:t>Becoming a business</a:t>
            </a:r>
          </a:p>
        </p:txBody>
      </p:sp>
      <p:sp>
        <p:nvSpPr>
          <p:cNvPr id="11"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12" name="Picture 6" descr="Acorn ladybird 72dpi RGB SMALL"/>
          <p:cNvPicPr>
            <a:picLocks noChangeAspect="1" noChangeArrowheads="1"/>
          </p:cNvPicPr>
          <p:nvPr/>
        </p:nvPicPr>
        <p:blipFill>
          <a:blip r:embed="rId5" cstate="print"/>
          <a:srcRect/>
          <a:stretch>
            <a:fillRect/>
          </a:stretch>
        </p:blipFill>
        <p:spPr bwMode="auto">
          <a:xfrm>
            <a:off x="179388" y="1484313"/>
            <a:ext cx="287337" cy="225425"/>
          </a:xfrm>
          <a:prstGeom prst="rect">
            <a:avLst/>
          </a:prstGeom>
          <a:noFill/>
          <a:ln w="9525">
            <a:noFill/>
            <a:miter lim="800000"/>
            <a:headEnd/>
            <a:tailEnd/>
          </a:ln>
        </p:spPr>
      </p:pic>
      <p:pic>
        <p:nvPicPr>
          <p:cNvPr id="13" name="Picture 7" descr="Acorn ladybird 72dpi RGB SMALL"/>
          <p:cNvPicPr>
            <a:picLocks noChangeAspect="1" noChangeArrowheads="1"/>
          </p:cNvPicPr>
          <p:nvPr/>
        </p:nvPicPr>
        <p:blipFill>
          <a:blip r:embed="rId5" cstate="print"/>
          <a:srcRect/>
          <a:stretch>
            <a:fillRect/>
          </a:stretch>
        </p:blipFill>
        <p:spPr bwMode="auto">
          <a:xfrm>
            <a:off x="539552" y="1484784"/>
            <a:ext cx="287338" cy="225425"/>
          </a:xfrm>
          <a:prstGeom prst="rect">
            <a:avLst/>
          </a:prstGeom>
          <a:noFill/>
          <a:ln w="9525">
            <a:noFill/>
            <a:miter lim="800000"/>
            <a:headEnd/>
            <a:tailEnd/>
          </a:ln>
        </p:spPr>
      </p:pic>
      <p:pic>
        <p:nvPicPr>
          <p:cNvPr id="14" name="Picture 8" descr="Acorn ladybird 72dpi RGB SMALL"/>
          <p:cNvPicPr>
            <a:picLocks noChangeAspect="1" noChangeArrowheads="1"/>
          </p:cNvPicPr>
          <p:nvPr/>
        </p:nvPicPr>
        <p:blipFill>
          <a:blip r:embed="rId5" cstate="print"/>
          <a:srcRect/>
          <a:stretch>
            <a:fillRect/>
          </a:stretch>
        </p:blipFill>
        <p:spPr bwMode="auto">
          <a:xfrm>
            <a:off x="899592" y="1484784"/>
            <a:ext cx="287337" cy="225425"/>
          </a:xfrm>
          <a:prstGeom prst="rect">
            <a:avLst/>
          </a:prstGeom>
          <a:noFill/>
          <a:ln w="9525">
            <a:noFill/>
            <a:miter lim="800000"/>
            <a:headEnd/>
            <a:tailEnd/>
          </a:ln>
        </p:spPr>
      </p:pic>
      <p:sp>
        <p:nvSpPr>
          <p:cNvPr id="15" name="Rectangle 14"/>
          <p:cNvSpPr/>
          <p:nvPr/>
        </p:nvSpPr>
        <p:spPr>
          <a:xfrm>
            <a:off x="826890" y="1916832"/>
            <a:ext cx="2520974" cy="4216539"/>
          </a:xfrm>
          <a:prstGeom prst="rect">
            <a:avLst/>
          </a:prstGeom>
        </p:spPr>
        <p:txBody>
          <a:bodyPr wrap="square">
            <a:spAutoFit/>
          </a:bodyPr>
          <a:lstStyle/>
          <a:p>
            <a:pPr marL="0" indent="0" eaLnBrk="1" hangingPunct="1">
              <a:buClr>
                <a:srgbClr val="CCFF99"/>
              </a:buClr>
              <a:buFont typeface="Arial" pitchFamily="34" charset="0"/>
              <a:buChar char="•"/>
            </a:pPr>
            <a:r>
              <a:rPr lang="en-US" sz="2400" dirty="0" smtClean="0"/>
              <a:t>Change of plan – increasing interest in developing staff team</a:t>
            </a:r>
          </a:p>
          <a:p>
            <a:pPr marL="0" indent="0" eaLnBrk="1" hangingPunct="1">
              <a:buClr>
                <a:srgbClr val="CCFF99"/>
              </a:buClr>
              <a:buFont typeface="Arial" pitchFamily="34" charset="0"/>
              <a:buChar char="•"/>
            </a:pPr>
            <a:endParaRPr lang="en-US" sz="2400" dirty="0"/>
          </a:p>
          <a:p>
            <a:pPr marL="0" indent="0" eaLnBrk="1" hangingPunct="1">
              <a:buClr>
                <a:srgbClr val="CCFF99"/>
              </a:buClr>
              <a:buFont typeface="Arial" pitchFamily="34" charset="0"/>
              <a:buChar char="•"/>
            </a:pPr>
            <a:r>
              <a:rPr lang="en-US" sz="2400" dirty="0" smtClean="0"/>
              <a:t>OU MBA to learn how to make it sustainable</a:t>
            </a:r>
          </a:p>
          <a:p>
            <a:pPr marL="0" indent="0" eaLnBrk="1" hangingPunct="1">
              <a:buClr>
                <a:srgbClr val="CCFF99"/>
              </a:buClr>
              <a:buFont typeface="Arial" pitchFamily="34" charset="0"/>
              <a:buChar char="•"/>
            </a:pPr>
            <a:endParaRPr lang="en-US" dirty="0" smtClean="0"/>
          </a:p>
        </p:txBody>
      </p:sp>
      <p:pic>
        <p:nvPicPr>
          <p:cNvPr id="4098" name="Picture 2" descr="C:\Users\Guest\Dropbox\REDUCED size\Harriet.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563888" y="2344914"/>
            <a:ext cx="5256584" cy="350438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Developing partnerships</a:t>
            </a:r>
          </a:p>
        </p:txBody>
      </p:sp>
      <p:sp>
        <p:nvSpPr>
          <p:cNvPr id="4099" name="Rectangle 3"/>
          <p:cNvSpPr>
            <a:spLocks noGrp="1" noChangeArrowheads="1"/>
          </p:cNvSpPr>
          <p:nvPr>
            <p:ph type="body" idx="1"/>
          </p:nvPr>
        </p:nvSpPr>
        <p:spPr>
          <a:xfrm>
            <a:off x="457200" y="1844823"/>
            <a:ext cx="4618856" cy="4680521"/>
          </a:xfrm>
        </p:spPr>
        <p:txBody>
          <a:bodyPr/>
          <a:lstStyle/>
          <a:p>
            <a:pPr eaLnBrk="1" hangingPunct="1">
              <a:buClr>
                <a:schemeClr val="folHlink"/>
              </a:buClr>
            </a:pPr>
            <a:r>
              <a:rPr lang="en-US" sz="2400" dirty="0" smtClean="0"/>
              <a:t>2</a:t>
            </a:r>
            <a:r>
              <a:rPr lang="en-US" sz="2400" baseline="30000" dirty="0" smtClean="0"/>
              <a:t>nd</a:t>
            </a:r>
            <a:r>
              <a:rPr lang="en-US" sz="2400" dirty="0" smtClean="0"/>
              <a:t> stage of growth: tender for new day nursery opportunity at school with NNI funding</a:t>
            </a:r>
          </a:p>
          <a:p>
            <a:pPr eaLnBrk="1" hangingPunct="1">
              <a:buClr>
                <a:schemeClr val="folHlink"/>
              </a:buClr>
            </a:pPr>
            <a:r>
              <a:rPr lang="en-US" sz="2400" dirty="0" smtClean="0"/>
              <a:t> Leisure </a:t>
            </a:r>
            <a:r>
              <a:rPr lang="en-US" sz="2400" dirty="0" err="1" smtClean="0"/>
              <a:t>centre</a:t>
            </a:r>
            <a:r>
              <a:rPr lang="en-US" sz="2400" dirty="0" smtClean="0"/>
              <a:t> partnerships to set up </a:t>
            </a:r>
            <a:r>
              <a:rPr lang="en-US" sz="2400" dirty="0" err="1" smtClean="0"/>
              <a:t>playschemes</a:t>
            </a:r>
            <a:endParaRPr lang="en-US" sz="2400" dirty="0" smtClean="0"/>
          </a:p>
          <a:p>
            <a:pPr eaLnBrk="1" hangingPunct="1">
              <a:buClr>
                <a:schemeClr val="folHlink"/>
              </a:buClr>
            </a:pPr>
            <a:r>
              <a:rPr lang="en-US" sz="2400" dirty="0" smtClean="0"/>
              <a:t>Further school based nurseries, including wrap-around care for nursery classes</a:t>
            </a:r>
          </a:p>
          <a:p>
            <a:pPr eaLnBrk="1" hangingPunct="1">
              <a:buClr>
                <a:schemeClr val="folHlink"/>
              </a:buClr>
            </a:pPr>
            <a:r>
              <a:rPr lang="en-US" sz="2400" dirty="0" smtClean="0"/>
              <a:t>Not-for-profit or just not profitable?</a:t>
            </a:r>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5125" name="Picture 5" descr="C:\Users\Guest\Dropbox\REDUCED size\boys running.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00676" y="1988840"/>
            <a:ext cx="3286125" cy="43815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Developing People</a:t>
            </a:r>
          </a:p>
        </p:txBody>
      </p:sp>
      <p:sp>
        <p:nvSpPr>
          <p:cNvPr id="4099" name="Rectangle 3"/>
          <p:cNvSpPr>
            <a:spLocks noGrp="1" noChangeArrowheads="1"/>
          </p:cNvSpPr>
          <p:nvPr>
            <p:ph type="body" idx="1"/>
          </p:nvPr>
        </p:nvSpPr>
        <p:spPr>
          <a:xfrm>
            <a:off x="323056" y="1844823"/>
            <a:ext cx="5135547" cy="4680050"/>
          </a:xfrm>
        </p:spPr>
        <p:txBody>
          <a:bodyPr/>
          <a:lstStyle/>
          <a:p>
            <a:pPr eaLnBrk="1" hangingPunct="1">
              <a:buClr>
                <a:schemeClr val="folHlink"/>
              </a:buClr>
            </a:pPr>
            <a:r>
              <a:rPr lang="en-US" sz="2200" dirty="0" smtClean="0"/>
              <a:t>MBA confirmed strategy of developing business through developing people</a:t>
            </a:r>
          </a:p>
          <a:p>
            <a:pPr eaLnBrk="1" hangingPunct="1">
              <a:buClr>
                <a:schemeClr val="folHlink"/>
              </a:buClr>
            </a:pPr>
            <a:r>
              <a:rPr lang="en-US" sz="2200" dirty="0" smtClean="0"/>
              <a:t>Dissatisfied with training provision, so set up in-house training </a:t>
            </a:r>
            <a:r>
              <a:rPr lang="en-US" sz="2200" dirty="0" err="1" smtClean="0"/>
              <a:t>centre</a:t>
            </a:r>
            <a:endParaRPr lang="en-US" sz="2200" dirty="0" smtClean="0"/>
          </a:p>
          <a:p>
            <a:pPr eaLnBrk="1" hangingPunct="1">
              <a:buClr>
                <a:schemeClr val="folHlink"/>
              </a:buClr>
            </a:pPr>
            <a:r>
              <a:rPr lang="en-US" sz="2200" dirty="0" smtClean="0"/>
              <a:t>Growth of business creating more opportunities to promote staff, strategy of ‘growing our own’ managers</a:t>
            </a:r>
          </a:p>
          <a:p>
            <a:pPr eaLnBrk="1" hangingPunct="1">
              <a:buClr>
                <a:schemeClr val="folHlink"/>
              </a:buClr>
            </a:pPr>
            <a:r>
              <a:rPr lang="en-US" sz="2200" dirty="0" smtClean="0"/>
              <a:t>Development of central office support team</a:t>
            </a:r>
          </a:p>
          <a:p>
            <a:pPr eaLnBrk="1" hangingPunct="1">
              <a:buClr>
                <a:schemeClr val="folHlink"/>
              </a:buClr>
            </a:pPr>
            <a:r>
              <a:rPr lang="en-US" sz="2200" dirty="0" smtClean="0"/>
              <a:t>Forest School training led to creation of full-time forest school roles</a:t>
            </a:r>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7170" name="Picture 2" descr="C:\Users\Guest\Dropbox\REDUCED size\Burton45.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58603" y="1484313"/>
            <a:ext cx="3361869" cy="5040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1407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Portfolio strategy</a:t>
            </a:r>
          </a:p>
        </p:txBody>
      </p:sp>
      <p:sp>
        <p:nvSpPr>
          <p:cNvPr id="4099" name="Rectangle 3"/>
          <p:cNvSpPr>
            <a:spLocks noGrp="1" noChangeArrowheads="1"/>
          </p:cNvSpPr>
          <p:nvPr>
            <p:ph type="body" idx="1"/>
          </p:nvPr>
        </p:nvSpPr>
        <p:spPr>
          <a:xfrm>
            <a:off x="457200" y="1844823"/>
            <a:ext cx="4762872" cy="4248473"/>
          </a:xfrm>
        </p:spPr>
        <p:txBody>
          <a:bodyPr/>
          <a:lstStyle/>
          <a:p>
            <a:pPr eaLnBrk="1" hangingPunct="1">
              <a:buClr>
                <a:schemeClr val="folHlink"/>
              </a:buClr>
            </a:pPr>
            <a:r>
              <a:rPr lang="en-US" sz="2400" dirty="0" smtClean="0"/>
              <a:t>Development of variable fee structure with affluent, profitable nurseries </a:t>
            </a:r>
            <a:r>
              <a:rPr lang="en-US" sz="2400" dirty="0" err="1" smtClean="0"/>
              <a:t>subsidising</a:t>
            </a:r>
            <a:r>
              <a:rPr lang="en-US" sz="2400" dirty="0" smtClean="0"/>
              <a:t> nurseries in poorer areas</a:t>
            </a:r>
          </a:p>
          <a:p>
            <a:pPr marL="0" indent="0" eaLnBrk="1" hangingPunct="1">
              <a:buClr>
                <a:schemeClr val="folHlink"/>
              </a:buClr>
              <a:buNone/>
            </a:pPr>
            <a:endParaRPr lang="en-US" sz="2400" dirty="0" smtClean="0"/>
          </a:p>
          <a:p>
            <a:pPr eaLnBrk="1" hangingPunct="1">
              <a:buClr>
                <a:schemeClr val="folHlink"/>
              </a:buClr>
            </a:pPr>
            <a:r>
              <a:rPr lang="en-US" sz="2400" dirty="0" smtClean="0"/>
              <a:t>Shortlisted for regional Director of the Year but uncomfortable with </a:t>
            </a:r>
            <a:r>
              <a:rPr lang="en-US" sz="2400" dirty="0" err="1" smtClean="0"/>
              <a:t>IoD</a:t>
            </a:r>
            <a:r>
              <a:rPr lang="en-US" sz="2400" dirty="0" smtClean="0"/>
              <a:t> support for unethical business practices (tax avoidance, fat cats) and focus on profit </a:t>
            </a:r>
          </a:p>
          <a:p>
            <a:pPr marL="0" indent="0" eaLnBrk="1" hangingPunct="1">
              <a:buClr>
                <a:schemeClr val="folHlink"/>
              </a:buClr>
              <a:buNone/>
            </a:pPr>
            <a:endParaRPr lang="en-US" sz="2400" dirty="0" smtClean="0"/>
          </a:p>
          <a:p>
            <a:pPr eaLnBrk="1" hangingPunct="1">
              <a:buClr>
                <a:schemeClr val="folHlink"/>
              </a:buClr>
            </a:pPr>
            <a:endParaRPr lang="en-US" sz="2400" dirty="0" smtClean="0"/>
          </a:p>
          <a:p>
            <a:pPr eaLnBrk="1" hangingPunct="1">
              <a:buClr>
                <a:schemeClr val="folHlink"/>
              </a:buClr>
            </a:pPr>
            <a:endParaRPr lang="en-US" sz="2400" dirty="0" smtClean="0"/>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8194" name="Picture 2" descr="C:\Users\Guest\Dropbox\REDUCED size\bricklaying.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69405" y="1709738"/>
            <a:ext cx="3451067" cy="460475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1560" y="274638"/>
            <a:ext cx="8075240" cy="1143000"/>
          </a:xfrm>
        </p:spPr>
        <p:txBody>
          <a:bodyPr/>
          <a:lstStyle/>
          <a:p>
            <a:pPr algn="l" eaLnBrk="1" hangingPunct="1"/>
            <a:r>
              <a:rPr lang="en-US" sz="3600" b="1" dirty="0" smtClean="0"/>
              <a:t>Attitudes…</a:t>
            </a:r>
          </a:p>
        </p:txBody>
      </p:sp>
      <p:sp>
        <p:nvSpPr>
          <p:cNvPr id="4099" name="Rectangle 3"/>
          <p:cNvSpPr>
            <a:spLocks noGrp="1" noChangeArrowheads="1"/>
          </p:cNvSpPr>
          <p:nvPr>
            <p:ph type="body" idx="1"/>
          </p:nvPr>
        </p:nvSpPr>
        <p:spPr>
          <a:xfrm>
            <a:off x="454148" y="1988840"/>
            <a:ext cx="4477891" cy="4464497"/>
          </a:xfrm>
        </p:spPr>
        <p:txBody>
          <a:bodyPr/>
          <a:lstStyle/>
          <a:p>
            <a:pPr eaLnBrk="1" hangingPunct="1">
              <a:buClr>
                <a:schemeClr val="folHlink"/>
              </a:buClr>
            </a:pPr>
            <a:r>
              <a:rPr lang="en-US" sz="2400" dirty="0" smtClean="0"/>
              <a:t>Local Authority attitudes: ‘private companies must pay commercial rents’ – leading to closure of out-of-school club</a:t>
            </a:r>
          </a:p>
          <a:p>
            <a:pPr eaLnBrk="1" hangingPunct="1">
              <a:buClr>
                <a:schemeClr val="folHlink"/>
              </a:buClr>
            </a:pPr>
            <a:r>
              <a:rPr lang="en-US" sz="2400" dirty="0" smtClean="0"/>
              <a:t>Parent attitudes: ‘higher fees mean higher profits’</a:t>
            </a:r>
          </a:p>
          <a:p>
            <a:pPr eaLnBrk="1" hangingPunct="1">
              <a:buClr>
                <a:schemeClr val="folHlink"/>
              </a:buClr>
            </a:pPr>
            <a:r>
              <a:rPr lang="en-US" sz="2400" dirty="0" smtClean="0"/>
              <a:t>Rivalry with friendly competitor going down the partnership route</a:t>
            </a:r>
          </a:p>
        </p:txBody>
      </p:sp>
      <p:sp>
        <p:nvSpPr>
          <p:cNvPr id="4100" name="Rectangle 4"/>
          <p:cNvSpPr>
            <a:spLocks noChangeArrowheads="1"/>
          </p:cNvSpPr>
          <p:nvPr/>
        </p:nvSpPr>
        <p:spPr bwMode="auto">
          <a:xfrm>
            <a:off x="0" y="1125538"/>
            <a:ext cx="7885113" cy="215900"/>
          </a:xfrm>
          <a:prstGeom prst="rect">
            <a:avLst/>
          </a:prstGeom>
          <a:gradFill rotWithShape="1">
            <a:gsLst>
              <a:gs pos="0">
                <a:srgbClr val="CCFF99"/>
              </a:gs>
              <a:gs pos="100000">
                <a:srgbClr val="F7FFEF"/>
              </a:gs>
            </a:gsLst>
            <a:lin ang="0" scaled="1"/>
          </a:gradFill>
          <a:ln w="9525">
            <a:noFill/>
            <a:miter lim="800000"/>
            <a:headEnd/>
            <a:tailEnd/>
          </a:ln>
        </p:spPr>
        <p:txBody>
          <a:bodyPr wrap="none" anchor="ctr"/>
          <a:lstStyle/>
          <a:p>
            <a:endParaRPr lang="en-GB" sz="1800"/>
          </a:p>
        </p:txBody>
      </p:sp>
      <p:pic>
        <p:nvPicPr>
          <p:cNvPr id="4102"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4103"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4104"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614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52466" y="1988840"/>
            <a:ext cx="3103563" cy="413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274638"/>
            <a:ext cx="8147248" cy="1143000"/>
          </a:xfrm>
        </p:spPr>
        <p:txBody>
          <a:bodyPr/>
          <a:lstStyle/>
          <a:p>
            <a:pPr algn="l" eaLnBrk="1" hangingPunct="1"/>
            <a:r>
              <a:rPr lang="en-GB" sz="3600" b="1" spc="-60" dirty="0" smtClean="0"/>
              <a:t>Changes, changes…</a:t>
            </a:r>
          </a:p>
        </p:txBody>
      </p:sp>
      <p:sp>
        <p:nvSpPr>
          <p:cNvPr id="8195" name="Rectangle 3"/>
          <p:cNvSpPr>
            <a:spLocks noGrp="1" noChangeArrowheads="1"/>
          </p:cNvSpPr>
          <p:nvPr>
            <p:ph type="body" idx="1"/>
          </p:nvPr>
        </p:nvSpPr>
        <p:spPr>
          <a:xfrm>
            <a:off x="457200" y="1844675"/>
            <a:ext cx="4474840" cy="4680669"/>
          </a:xfrm>
        </p:spPr>
        <p:txBody>
          <a:bodyPr/>
          <a:lstStyle/>
          <a:p>
            <a:pPr eaLnBrk="1" hangingPunct="1">
              <a:spcAft>
                <a:spcPts val="600"/>
              </a:spcAft>
              <a:buClr>
                <a:schemeClr val="folHlink"/>
              </a:buClr>
            </a:pPr>
            <a:r>
              <a:rPr lang="en-GB" sz="2400" dirty="0" smtClean="0"/>
              <a:t>Growth of chains of large nurseries: positive impact on quality, but commercial focus</a:t>
            </a:r>
          </a:p>
          <a:p>
            <a:pPr eaLnBrk="1" hangingPunct="1">
              <a:spcAft>
                <a:spcPts val="600"/>
              </a:spcAft>
              <a:buClr>
                <a:schemeClr val="folHlink"/>
              </a:buClr>
            </a:pPr>
            <a:r>
              <a:rPr lang="en-GB" sz="2400" dirty="0" smtClean="0"/>
              <a:t>Childcare strategy at last recognising proven impact of professionalising the early years workforce (EPPE study)</a:t>
            </a:r>
          </a:p>
          <a:p>
            <a:pPr eaLnBrk="1" hangingPunct="1">
              <a:spcAft>
                <a:spcPts val="600"/>
              </a:spcAft>
              <a:buClr>
                <a:schemeClr val="folHlink"/>
              </a:buClr>
            </a:pPr>
            <a:r>
              <a:rPr lang="en-GB" sz="2400" dirty="0" smtClean="0"/>
              <a:t>Graduate leaders, with funding opportunities to improve quality</a:t>
            </a:r>
          </a:p>
        </p:txBody>
      </p:sp>
      <p:sp>
        <p:nvSpPr>
          <p:cNvPr id="8196" name="Rectangle 4"/>
          <p:cNvSpPr>
            <a:spLocks noChangeArrowheads="1"/>
          </p:cNvSpPr>
          <p:nvPr/>
        </p:nvSpPr>
        <p:spPr bwMode="auto">
          <a:xfrm flipV="1">
            <a:off x="0" y="1124743"/>
            <a:ext cx="8223250" cy="214883"/>
          </a:xfrm>
          <a:prstGeom prst="rect">
            <a:avLst/>
          </a:prstGeom>
          <a:gradFill rotWithShape="1">
            <a:gsLst>
              <a:gs pos="0">
                <a:srgbClr val="CCFF99"/>
              </a:gs>
              <a:gs pos="100000">
                <a:srgbClr val="F7FFEF"/>
              </a:gs>
            </a:gsLst>
            <a:lin ang="0" scaled="1"/>
          </a:gradFill>
          <a:ln w="9525">
            <a:noFill/>
            <a:miter lim="800000"/>
            <a:headEnd/>
            <a:tailEnd/>
          </a:ln>
        </p:spPr>
        <p:txBody>
          <a:bodyPr rot="10800000" wrap="none" anchor="ctr"/>
          <a:lstStyle/>
          <a:p>
            <a:endParaRPr lang="en-GB" sz="1800"/>
          </a:p>
        </p:txBody>
      </p:sp>
      <p:pic>
        <p:nvPicPr>
          <p:cNvPr id="8198" name="Picture 6" descr="Acorn ladybird 72dpi RGB SMALL"/>
          <p:cNvPicPr>
            <a:picLocks noChangeAspect="1" noChangeArrowheads="1"/>
          </p:cNvPicPr>
          <p:nvPr/>
        </p:nvPicPr>
        <p:blipFill>
          <a:blip r:embed="rId3" cstate="print"/>
          <a:srcRect/>
          <a:stretch>
            <a:fillRect/>
          </a:stretch>
        </p:blipFill>
        <p:spPr bwMode="auto">
          <a:xfrm>
            <a:off x="179388" y="1484313"/>
            <a:ext cx="287337" cy="225425"/>
          </a:xfrm>
          <a:prstGeom prst="rect">
            <a:avLst/>
          </a:prstGeom>
          <a:noFill/>
          <a:ln w="9525">
            <a:noFill/>
            <a:miter lim="800000"/>
            <a:headEnd/>
            <a:tailEnd/>
          </a:ln>
        </p:spPr>
      </p:pic>
      <p:pic>
        <p:nvPicPr>
          <p:cNvPr id="8199" name="Picture 7" descr="Acorn ladybird 72dpi RGB SMALL"/>
          <p:cNvPicPr>
            <a:picLocks noChangeAspect="1" noChangeArrowheads="1"/>
          </p:cNvPicPr>
          <p:nvPr/>
        </p:nvPicPr>
        <p:blipFill>
          <a:blip r:embed="rId3" cstate="print"/>
          <a:srcRect/>
          <a:stretch>
            <a:fillRect/>
          </a:stretch>
        </p:blipFill>
        <p:spPr bwMode="auto">
          <a:xfrm>
            <a:off x="539750" y="1484313"/>
            <a:ext cx="287338" cy="225425"/>
          </a:xfrm>
          <a:prstGeom prst="rect">
            <a:avLst/>
          </a:prstGeom>
          <a:noFill/>
          <a:ln w="9525">
            <a:noFill/>
            <a:miter lim="800000"/>
            <a:headEnd/>
            <a:tailEnd/>
          </a:ln>
        </p:spPr>
      </p:pic>
      <p:pic>
        <p:nvPicPr>
          <p:cNvPr id="8200" name="Picture 8" descr="Acorn ladybird 72dpi RGB SMALL"/>
          <p:cNvPicPr>
            <a:picLocks noChangeAspect="1" noChangeArrowheads="1"/>
          </p:cNvPicPr>
          <p:nvPr/>
        </p:nvPicPr>
        <p:blipFill>
          <a:blip r:embed="rId3" cstate="print"/>
          <a:srcRect/>
          <a:stretch>
            <a:fillRect/>
          </a:stretch>
        </p:blipFill>
        <p:spPr bwMode="auto">
          <a:xfrm>
            <a:off x="900113" y="1484313"/>
            <a:ext cx="287337" cy="225425"/>
          </a:xfrm>
          <a:prstGeom prst="rect">
            <a:avLst/>
          </a:prstGeom>
          <a:noFill/>
          <a:ln w="9525">
            <a:noFill/>
            <a:miter lim="800000"/>
            <a:headEnd/>
            <a:tailEnd/>
          </a:ln>
        </p:spPr>
      </p:pic>
      <p:pic>
        <p:nvPicPr>
          <p:cNvPr id="9" name="Picture 8" descr="Acorn graphic only CMYK SMALL.jpg"/>
          <p:cNvPicPr>
            <a:picLocks noChangeAspect="1"/>
          </p:cNvPicPr>
          <p:nvPr/>
        </p:nvPicPr>
        <p:blipFill>
          <a:blip r:embed="rId4" cstate="print"/>
          <a:stretch>
            <a:fillRect/>
          </a:stretch>
        </p:blipFill>
        <p:spPr>
          <a:xfrm>
            <a:off x="6804248" y="188640"/>
            <a:ext cx="999744" cy="865632"/>
          </a:xfrm>
          <a:prstGeom prst="rect">
            <a:avLst/>
          </a:prstGeom>
        </p:spPr>
      </p:pic>
      <p:pic>
        <p:nvPicPr>
          <p:cNvPr id="10" name="Picture 9" descr="Tall Oaks logo_plain_SML.jpg"/>
          <p:cNvPicPr>
            <a:picLocks noChangeAspect="1"/>
          </p:cNvPicPr>
          <p:nvPr/>
        </p:nvPicPr>
        <p:blipFill>
          <a:blip r:embed="rId5" cstate="print"/>
          <a:stretch>
            <a:fillRect/>
          </a:stretch>
        </p:blipFill>
        <p:spPr>
          <a:xfrm>
            <a:off x="7956376" y="188640"/>
            <a:ext cx="864096" cy="865654"/>
          </a:xfrm>
          <a:prstGeom prst="rect">
            <a:avLst/>
          </a:prstGeom>
        </p:spPr>
      </p:pic>
      <p:pic>
        <p:nvPicPr>
          <p:cNvPr id="9218" name="Picture 2" descr="C:\Users\Guest\Dropbox\REDUCED size\foot painting.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52718" y="1916832"/>
            <a:ext cx="3067754" cy="459958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nference">
  <a:themeElements>
    <a:clrScheme nam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feren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feren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feren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feren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feren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feren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feren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feren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feren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feren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feren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feren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feren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Conference</Template>
  <TotalTime>2481</TotalTime>
  <Words>559</Words>
  <Application>Microsoft Office PowerPoint</Application>
  <PresentationFormat>On-screen Show (4:3)</PresentationFormat>
  <Paragraphs>98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Conference</vt:lpstr>
      <vt:lpstr>Profit or Surplus?  Implications for  Childcare Provider Sustainability</vt:lpstr>
      <vt:lpstr>Selfish beginnings</vt:lpstr>
      <vt:lpstr>Slide 3</vt:lpstr>
      <vt:lpstr>Slide 4</vt:lpstr>
      <vt:lpstr>Developing partnerships</vt:lpstr>
      <vt:lpstr>Developing People</vt:lpstr>
      <vt:lpstr>Portfolio strategy</vt:lpstr>
      <vt:lpstr>Attitudes…</vt:lpstr>
      <vt:lpstr>Changes, changes…</vt:lpstr>
      <vt:lpstr>Tall Oaks from Little Acorns</vt:lpstr>
      <vt:lpstr>MKC Tender Opportunity </vt:lpstr>
      <vt:lpstr>Forming a Charity </vt:lpstr>
      <vt:lpstr>Where we are now…</vt:lpstr>
      <vt:lpstr>The outlook is bright…</vt:lpstr>
      <vt:lpstr>Further information/contact</vt:lpstr>
    </vt:vector>
  </TitlesOfParts>
  <Company>Office 2003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Training in the Early Years Work Force</dc:title>
  <dc:creator>user1</dc:creator>
  <cp:lastModifiedBy>Eva Lloyd</cp:lastModifiedBy>
  <cp:revision>238</cp:revision>
  <cp:lastPrinted>2012-11-26T09:21:05Z</cp:lastPrinted>
  <dcterms:created xsi:type="dcterms:W3CDTF">2010-08-25T12:48:14Z</dcterms:created>
  <dcterms:modified xsi:type="dcterms:W3CDTF">2012-12-03T18:26:00Z</dcterms:modified>
</cp:coreProperties>
</file>