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17"/>
  </p:notesMasterIdLst>
  <p:handoutMasterIdLst>
    <p:handoutMasterId r:id="rId18"/>
  </p:handoutMasterIdLst>
  <p:sldIdLst>
    <p:sldId id="266" r:id="rId8"/>
    <p:sldId id="281" r:id="rId9"/>
    <p:sldId id="282" r:id="rId10"/>
    <p:sldId id="289" r:id="rId11"/>
    <p:sldId id="284" r:id="rId12"/>
    <p:sldId id="285" r:id="rId13"/>
    <p:sldId id="286" r:id="rId14"/>
    <p:sldId id="287" r:id="rId15"/>
    <p:sldId id="288" r:id="rId16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ACK, Patrick" initials="PJR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82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5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82"/>
    </p:cViewPr>
  </p:sorterViewPr>
  <p:notesViewPr>
    <p:cSldViewPr>
      <p:cViewPr>
        <p:scale>
          <a:sx n="100" d="100"/>
          <a:sy n="100" d="100"/>
        </p:scale>
        <p:origin x="-1650" y="-72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PowerPoint]Sheet3'!$B$108</c:f>
              <c:strCache>
                <c:ptCount val="1"/>
                <c:pt idx="0">
                  <c:v>Number of children in places</c:v>
                </c:pt>
              </c:strCache>
            </c:strRef>
          </c:tx>
          <c:invertIfNegative val="0"/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cat>
            <c:numRef>
              <c:f>'[Chart in Microsoft PowerPoint]Sheet3'!$C$107:$I$107</c:f>
              <c:numCache>
                <c:formatCode>mmm\-yy</c:formatCode>
                <c:ptCount val="7"/>
                <c:pt idx="0">
                  <c:v>40909</c:v>
                </c:pt>
                <c:pt idx="1">
                  <c:v>41000</c:v>
                </c:pt>
                <c:pt idx="2">
                  <c:v>41153</c:v>
                </c:pt>
                <c:pt idx="3">
                  <c:v>41365</c:v>
                </c:pt>
                <c:pt idx="4">
                  <c:v>41518</c:v>
                </c:pt>
                <c:pt idx="5">
                  <c:v>41671</c:v>
                </c:pt>
                <c:pt idx="6">
                  <c:v>41760</c:v>
                </c:pt>
              </c:numCache>
            </c:numRef>
          </c:cat>
          <c:val>
            <c:numRef>
              <c:f>'[Chart in Microsoft PowerPoint]Sheet3'!$C$108:$I$108</c:f>
              <c:numCache>
                <c:formatCode>#,##0</c:formatCode>
                <c:ptCount val="7"/>
                <c:pt idx="0">
                  <c:v>26649</c:v>
                </c:pt>
                <c:pt idx="1">
                  <c:v>31930</c:v>
                </c:pt>
                <c:pt idx="2">
                  <c:v>36981</c:v>
                </c:pt>
                <c:pt idx="3">
                  <c:v>55476</c:v>
                </c:pt>
                <c:pt idx="4">
                  <c:v>91752</c:v>
                </c:pt>
                <c:pt idx="5">
                  <c:v>103189</c:v>
                </c:pt>
                <c:pt idx="6">
                  <c:v>116549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087168"/>
        <c:axId val="152990960"/>
      </c:barChart>
      <c:catAx>
        <c:axId val="15208716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52990960"/>
        <c:crosses val="autoZero"/>
        <c:auto val="0"/>
        <c:lblAlgn val="ctr"/>
        <c:lblOffset val="100"/>
        <c:noMultiLvlLbl val="0"/>
      </c:catAx>
      <c:valAx>
        <c:axId val="15299096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520871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PROTECT - NOT FOR CIRCULATION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19C57-7EF6-4D63-9354-15D14F2CABC9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10AF9-CB47-40B1-877F-5AE11B16AE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98114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PROTECT - NOT FOR CIRCULATION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A261-5CDC-427A-9524-70E2564F3CFC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3C79-A800-4D89-80AF-31D99C4D47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35291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596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58C2-7C5B-41D8-ACBB-5EBF1C521375}" type="datetime1">
              <a:rPr lang="en-GB" smtClean="0"/>
              <a:pPr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D39C-BC20-4848-9CD0-3ACEB568DD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BC90-49CB-4ADC-874A-6F0ADAA8D66D}" type="datetime1">
              <a:rPr lang="en-GB" smtClean="0"/>
              <a:pPr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D39C-BC20-4848-9CD0-3ACEB568DD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7A3B-1786-471F-8475-3268D6C6B208}" type="datetime1">
              <a:rPr lang="en-GB" smtClean="0"/>
              <a:pPr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D39C-BC20-4848-9CD0-3ACEB568DD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D8C5-F81E-4C2C-9548-26F0943D3C5B}" type="datetime1">
              <a:rPr lang="en-GB" smtClean="0"/>
              <a:pPr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D39C-BC20-4848-9CD0-3ACEB568DD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12A0-2A11-41AB-973F-9256814E216F}" type="datetime1">
              <a:rPr lang="en-GB" smtClean="0"/>
              <a:pPr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D39C-BC20-4848-9CD0-3ACEB568DD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C6-9F14-4D8E-83E9-27FDFDDD53BA}" type="datetime1">
              <a:rPr lang="en-GB" smtClean="0"/>
              <a:pPr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D39C-BC20-4848-9CD0-3ACEB568DD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9E06-751A-4838-B455-D081EB0D4434}" type="datetime1">
              <a:rPr lang="en-GB" smtClean="0"/>
              <a:pPr/>
              <a:t>10/11/2014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D39C-BC20-4848-9CD0-3ACEB568DD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0A07-8084-40A8-BEAD-8E26C92B4D2E}" type="datetime1">
              <a:rPr lang="en-GB" smtClean="0"/>
              <a:pPr/>
              <a:t>10/11/2014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D39C-BC20-4848-9CD0-3ACEB568DD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C6A2-1873-47ED-BEA5-EC50EA51EBAA}" type="datetime1">
              <a:rPr lang="en-GB" smtClean="0"/>
              <a:pPr/>
              <a:t>10/11/2014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D39C-BC20-4848-9CD0-3ACEB568DD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7E2A-72B7-4BD3-98ED-FA62419D6ABB}" type="datetime1">
              <a:rPr lang="en-GB" smtClean="0"/>
              <a:pPr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D39C-BC20-4848-9CD0-3ACEB568DD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71C9-9C6A-4FD1-913B-7B9AB29E2C41}" type="datetime1">
              <a:rPr lang="en-GB" smtClean="0"/>
              <a:pPr/>
              <a:t>10/11/2014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1DD39C-BC20-4848-9CD0-3ACEB568DD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E1DD39C-BC20-4848-9CD0-3ACEB568DD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695ADA2-4CC4-4E44-93B3-B287FCB9C5A8}" type="datetime1">
              <a:rPr lang="en-GB" smtClean="0"/>
              <a:pPr/>
              <a:t>10/11/2014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7620000" cy="1143000"/>
          </a:xfrm>
        </p:spPr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Early Years Education in England – Key Policy Developments</a:t>
            </a:r>
            <a:r>
              <a:rPr lang="en-GB" smtClean="0"/>
              <a:t/>
            </a:r>
            <a:br>
              <a:rPr lang="en-GB" smtClean="0"/>
            </a:br>
            <a:r>
              <a:rPr lang="en-GB" sz="3200" smtClean="0"/>
              <a:t>November </a:t>
            </a:r>
            <a:r>
              <a:rPr lang="en-GB" sz="3200" dirty="0" smtClean="0"/>
              <a:t>4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2014</a:t>
            </a:r>
            <a:br>
              <a:rPr lang="en-GB" sz="3200" dirty="0" smtClean="0"/>
            </a:br>
            <a:r>
              <a:rPr lang="en-GB" sz="3200" dirty="0" smtClean="0"/>
              <a:t>Patrick </a:t>
            </a:r>
            <a:r>
              <a:rPr lang="en-GB" sz="3200" smtClean="0"/>
              <a:t>Flack </a:t>
            </a:r>
            <a:r>
              <a:rPr lang="en-GB" sz="3200" smtClean="0"/>
              <a:t/>
            </a:r>
            <a:br>
              <a:rPr lang="en-GB" sz="3200" smtClean="0"/>
            </a:br>
            <a:r>
              <a:rPr lang="en-GB" sz="3200" smtClean="0"/>
              <a:t/>
            </a:r>
            <a:br>
              <a:rPr lang="en-GB" sz="3200" smtClean="0"/>
            </a:br>
            <a:r>
              <a:rPr lang="en-GB" sz="2800" smtClean="0"/>
              <a:t>Patrick.FLACK@education.gsi.gov.uk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01208"/>
            <a:ext cx="1298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22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 – EY in England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Early education entitlement for all three- and four-year-olds of 15 hours/week (570 hours/year). Recently extended to 40% of two-year-olds.</a:t>
            </a:r>
          </a:p>
          <a:p>
            <a:pPr lvl="1"/>
            <a:r>
              <a:rPr lang="en-GB" dirty="0" smtClean="0"/>
              <a:t>In January 2014, 641,230 three-year-olds (94% of population), and 658,680 four-year-olds (99%) receiving some sort of early education.</a:t>
            </a:r>
          </a:p>
          <a:p>
            <a:pPr lvl="1"/>
            <a:r>
              <a:rPr lang="en-GB" dirty="0" smtClean="0"/>
              <a:t>That includes a large proportion of four-year-olds that attend school Reception classes.</a:t>
            </a:r>
          </a:p>
          <a:p>
            <a:pPr lvl="1"/>
            <a:r>
              <a:rPr lang="en-GB" dirty="0"/>
              <a:t>Objective to provide early education and develop school readiness.</a:t>
            </a:r>
          </a:p>
          <a:p>
            <a:pPr lvl="1"/>
            <a:r>
              <a:rPr lang="en-GB" dirty="0" smtClean="0"/>
              <a:t>Local authorities purchase places from providers.</a:t>
            </a:r>
          </a:p>
          <a:p>
            <a:endParaRPr lang="en-GB" dirty="0" smtClean="0"/>
          </a:p>
          <a:p>
            <a:r>
              <a:rPr lang="en-GB" dirty="0" smtClean="0"/>
              <a:t>Mixed market of provision, reflecting incremental policy growth in this field. 39.1% of three &amp; fours receiving entitlement at PVI providers; 57.7% in maintained primary provision. Different for under-3s.</a:t>
            </a:r>
          </a:p>
          <a:p>
            <a:endParaRPr lang="en-GB" dirty="0" smtClean="0"/>
          </a:p>
          <a:p>
            <a:r>
              <a:rPr lang="en-GB" dirty="0" smtClean="0"/>
              <a:t>Early intervention infrastructure around this – particularly Children’s Centres. Funded through local government grant.</a:t>
            </a:r>
          </a:p>
          <a:p>
            <a:endParaRPr lang="en-GB" dirty="0" smtClean="0"/>
          </a:p>
          <a:p>
            <a:r>
              <a:rPr lang="en-GB" dirty="0" smtClean="0"/>
              <a:t>Significant state subsidies to parents for childcare costs (not just under-5s) – including through Working Tax Credit and Employer Supported Childcare.</a:t>
            </a:r>
          </a:p>
          <a:p>
            <a:pPr lvl="1"/>
            <a:r>
              <a:rPr lang="en-GB" dirty="0" smtClean="0"/>
              <a:t>Objective to support parental labour market access and to help cost of living.</a:t>
            </a:r>
          </a:p>
          <a:p>
            <a:pPr lvl="1"/>
            <a:r>
              <a:rPr lang="en-GB" dirty="0" smtClean="0"/>
              <a:t>Being extended with introduction of Tax Free Childcare in Autumn 2015.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D39C-BC20-4848-9CD0-3ACEB568DD5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938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 all children benefitting…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72" y="1600200"/>
            <a:ext cx="2857128" cy="4800600"/>
          </a:xfrm>
        </p:spPr>
        <p:txBody>
          <a:bodyPr>
            <a:normAutofit fontScale="92500"/>
          </a:bodyPr>
          <a:lstStyle/>
          <a:p>
            <a:pPr indent="-342900"/>
            <a:r>
              <a:rPr lang="en-GB" dirty="0" smtClean="0">
                <a:solidFill>
                  <a:srgbClr val="000000"/>
                </a:solidFill>
              </a:rPr>
              <a:t>We know that disadvantaged children can benefit more from good ECEC.</a:t>
            </a:r>
            <a:endParaRPr lang="en-GB" dirty="0">
              <a:solidFill>
                <a:srgbClr val="000000"/>
              </a:solidFill>
            </a:endParaRPr>
          </a:p>
          <a:p>
            <a:pPr indent="-342900"/>
            <a:endParaRPr lang="en-GB" dirty="0">
              <a:solidFill>
                <a:srgbClr val="000000"/>
              </a:solidFill>
            </a:endParaRPr>
          </a:p>
          <a:p>
            <a:pPr indent="-342900"/>
            <a:r>
              <a:rPr lang="en-GB" dirty="0">
                <a:solidFill>
                  <a:srgbClr val="000000"/>
                </a:solidFill>
              </a:rPr>
              <a:t>But poorer children less likely to take it up than their peers</a:t>
            </a:r>
          </a:p>
          <a:p>
            <a:pPr indent="-342900"/>
            <a:endParaRPr lang="en-GB" dirty="0">
              <a:solidFill>
                <a:srgbClr val="000000"/>
              </a:solidFill>
            </a:endParaRPr>
          </a:p>
          <a:p>
            <a:pPr indent="-342900"/>
            <a:r>
              <a:rPr lang="en-GB" dirty="0">
                <a:solidFill>
                  <a:srgbClr val="000000"/>
                </a:solidFill>
              </a:rPr>
              <a:t>Fewer children known to be eligible for FSM achieve a good level of </a:t>
            </a:r>
            <a:r>
              <a:rPr lang="en-GB" dirty="0" smtClean="0">
                <a:solidFill>
                  <a:srgbClr val="000000"/>
                </a:solidFill>
              </a:rPr>
              <a:t>development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D39C-BC20-4848-9CD0-3ACEB568DD53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44487"/>
            <a:ext cx="4906963" cy="500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87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Government doing?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Supporting improved quality</a:t>
            </a:r>
          </a:p>
          <a:p>
            <a:endParaRPr lang="en-GB" dirty="0"/>
          </a:p>
          <a:p>
            <a:r>
              <a:rPr lang="en-GB" dirty="0" smtClean="0"/>
              <a:t>Supply-side reform to grow the market</a:t>
            </a:r>
          </a:p>
          <a:p>
            <a:endParaRPr lang="en-GB" dirty="0"/>
          </a:p>
          <a:p>
            <a:r>
              <a:rPr lang="en-GB" dirty="0" smtClean="0"/>
              <a:t>Interventions to support early education for disadvantaged children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D39C-BC20-4848-9CD0-3ACEB568DD5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917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Improving 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a typeface="Times New Roman"/>
                <a:cs typeface="Times New Roman"/>
              </a:rPr>
              <a:t>Improving qualifications: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a typeface="Times New Roman"/>
                <a:cs typeface="Times New Roman"/>
              </a:rPr>
              <a:t>Early Years Teachers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a typeface="Times New Roman"/>
                <a:cs typeface="Times New Roman"/>
              </a:rPr>
              <a:t>Teach First in the Early Years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a typeface="Times New Roman"/>
                <a:cs typeface="Times New Roman"/>
              </a:rPr>
              <a:t>Apprenticeship Bursary Scheme</a:t>
            </a:r>
          </a:p>
          <a:p>
            <a:pPr marL="544512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ea typeface="Times New Roman"/>
                <a:cs typeface="Times New Roman"/>
              </a:rPr>
              <a:t>Improving inspection: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ea typeface="Times New Roman"/>
                <a:cs typeface="Times New Roman"/>
              </a:rPr>
              <a:t>Ofsted sole </a:t>
            </a:r>
            <a:r>
              <a:rPr lang="en-GB" dirty="0" smtClean="0">
                <a:ea typeface="Times New Roman"/>
                <a:cs typeface="Times New Roman"/>
              </a:rPr>
              <a:t>arbiter, </a:t>
            </a:r>
            <a:r>
              <a:rPr lang="en-GB" dirty="0">
                <a:ea typeface="Times New Roman"/>
                <a:cs typeface="Times New Roman"/>
              </a:rPr>
              <a:t>with consistent quality standards.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ea typeface="Times New Roman"/>
                <a:cs typeface="Times New Roman"/>
              </a:rPr>
              <a:t>Ofsted reforms to the Early Years Inspection Framework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dirty="0"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dirty="0">
                <a:ea typeface="Times New Roman"/>
                <a:cs typeface="Times New Roman"/>
              </a:rPr>
              <a:t>Improving registration: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dirty="0">
                <a:ea typeface="Times New Roman"/>
                <a:cs typeface="Times New Roman"/>
              </a:rPr>
              <a:t>introducing a single, clear set of safeguarding and </a:t>
            </a:r>
            <a:r>
              <a:rPr lang="en-GB" dirty="0" smtClean="0">
                <a:ea typeface="Times New Roman"/>
                <a:cs typeface="Times New Roman"/>
              </a:rPr>
              <a:t>welfare </a:t>
            </a:r>
            <a:r>
              <a:rPr lang="en-GB" dirty="0">
                <a:ea typeface="Times New Roman"/>
                <a:cs typeface="Times New Roman"/>
              </a:rPr>
              <a:t>requirements</a:t>
            </a:r>
            <a:r>
              <a:rPr lang="en-GB" dirty="0" smtClean="0">
                <a:ea typeface="Times New Roman"/>
                <a:cs typeface="Times New Roman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dirty="0"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 smtClean="0">
                <a:ea typeface="Times New Roman"/>
                <a:cs typeface="Times New Roman"/>
              </a:rPr>
              <a:t>Improving home learning environment: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dirty="0" smtClean="0">
                <a:ea typeface="Times New Roman"/>
                <a:cs typeface="Times New Roman"/>
              </a:rPr>
              <a:t>For example, promoting “Five to Thrive” campaign</a:t>
            </a:r>
            <a:endParaRPr lang="en-GB" dirty="0">
              <a:ea typeface="Times New Roman"/>
              <a:cs typeface="Times New Roman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D39C-BC20-4848-9CD0-3ACEB568DD5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934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Supply-side reform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tabLst>
                <a:tab pos="228600" algn="l"/>
                <a:tab pos="457200" algn="l"/>
              </a:tabLst>
            </a:pPr>
            <a:r>
              <a:rPr lang="en-GB" dirty="0">
                <a:cs typeface="Arial"/>
              </a:rPr>
              <a:t>Improving consistency of who can offer the entitlement, by making Ofsted the sole arbiter of quality.</a:t>
            </a:r>
            <a:endParaRPr lang="en-GB" dirty="0"/>
          </a:p>
          <a:p>
            <a:pPr>
              <a:spcAft>
                <a:spcPts val="1200"/>
              </a:spcAft>
              <a:tabLst>
                <a:tab pos="228600" algn="l"/>
                <a:tab pos="457200" algn="l"/>
              </a:tabLst>
            </a:pPr>
            <a:r>
              <a:rPr lang="en-GB" dirty="0" smtClean="0">
                <a:ea typeface="Times New Roman"/>
                <a:cs typeface="Arial"/>
              </a:rPr>
              <a:t>Introducing </a:t>
            </a:r>
            <a:r>
              <a:rPr lang="en-GB" dirty="0" err="1">
                <a:ea typeface="Times New Roman"/>
                <a:cs typeface="Arial"/>
              </a:rPr>
              <a:t>Childminder</a:t>
            </a:r>
            <a:r>
              <a:rPr lang="en-GB" dirty="0">
                <a:ea typeface="Times New Roman"/>
                <a:cs typeface="Arial"/>
              </a:rPr>
              <a:t> </a:t>
            </a:r>
            <a:r>
              <a:rPr lang="en-GB" dirty="0" smtClean="0">
                <a:ea typeface="Times New Roman"/>
                <a:cs typeface="Arial"/>
              </a:rPr>
              <a:t>Agencies from September 2014. These will </a:t>
            </a:r>
            <a:r>
              <a:rPr lang="en-GB" dirty="0">
                <a:ea typeface="Times New Roman"/>
                <a:cs typeface="Arial"/>
              </a:rPr>
              <a:t>make it simpler for people to become </a:t>
            </a:r>
            <a:r>
              <a:rPr lang="en-GB" dirty="0" err="1">
                <a:ea typeface="Times New Roman"/>
                <a:cs typeface="Arial"/>
              </a:rPr>
              <a:t>childminders</a:t>
            </a:r>
            <a:r>
              <a:rPr lang="en-GB" dirty="0">
                <a:ea typeface="Times New Roman"/>
                <a:cs typeface="Arial"/>
              </a:rPr>
              <a:t>, provide training and support.</a:t>
            </a:r>
            <a:endParaRPr lang="en-GB" dirty="0">
              <a:ea typeface="Times New Roman"/>
              <a:cs typeface="Times New Roman"/>
            </a:endParaRPr>
          </a:p>
          <a:p>
            <a:pPr>
              <a:spcAft>
                <a:spcPts val="1200"/>
              </a:spcAft>
              <a:tabLst>
                <a:tab pos="228600" algn="l"/>
                <a:tab pos="457200" algn="l"/>
              </a:tabLst>
            </a:pPr>
            <a:r>
              <a:rPr lang="en-GB" dirty="0">
                <a:ea typeface="Times New Roman"/>
              </a:rPr>
              <a:t>Making it easier for schools to open nurseries: </a:t>
            </a:r>
            <a:r>
              <a:rPr lang="en-GB" dirty="0">
                <a:ea typeface="Times New Roman"/>
                <a:cs typeface="Arial"/>
              </a:rPr>
              <a:t>Enabling schools automatically to accept two-year-olds as well as three-year-olds. </a:t>
            </a:r>
            <a:r>
              <a:rPr lang="en-GB" dirty="0">
                <a:ea typeface="Times New Roman"/>
              </a:rPr>
              <a:t>Actively encouraging primary schools to open for longer. </a:t>
            </a:r>
          </a:p>
          <a:p>
            <a:pPr>
              <a:spcAft>
                <a:spcPts val="1200"/>
              </a:spcAft>
              <a:tabLst>
                <a:tab pos="228600" algn="l"/>
                <a:tab pos="457200" algn="l"/>
              </a:tabLst>
            </a:pPr>
            <a:r>
              <a:rPr lang="en-GB" dirty="0">
                <a:ea typeface="Times New Roman"/>
                <a:cs typeface="Arial"/>
              </a:rPr>
              <a:t>Simplifying planning </a:t>
            </a:r>
            <a:r>
              <a:rPr lang="en-GB" dirty="0" smtClean="0">
                <a:ea typeface="Times New Roman"/>
                <a:cs typeface="Arial"/>
              </a:rPr>
              <a:t>rules so that nurseries </a:t>
            </a:r>
            <a:r>
              <a:rPr lang="en-GB" dirty="0">
                <a:ea typeface="Times New Roman"/>
                <a:cs typeface="Arial"/>
              </a:rPr>
              <a:t>can expand more easily</a:t>
            </a:r>
            <a:r>
              <a:rPr lang="en-GB" dirty="0" smtClean="0">
                <a:ea typeface="Times New Roman"/>
                <a:cs typeface="Arial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D39C-BC20-4848-9CD0-3ACEB568DD5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98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on Disadvantage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1972816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Early education entitlement for disadvantaged two-year-olds.</a:t>
            </a:r>
          </a:p>
          <a:p>
            <a:r>
              <a:rPr lang="en-GB" dirty="0" smtClean="0"/>
              <a:t>Extends the 15 hour entitlement to 40% least advantage two-year-olds.</a:t>
            </a:r>
          </a:p>
          <a:p>
            <a:r>
              <a:rPr lang="en-GB" dirty="0" smtClean="0"/>
              <a:t>Steadily improving take-up since introduced. Waiting for figures </a:t>
            </a:r>
          </a:p>
          <a:p>
            <a:r>
              <a:rPr lang="en-GB" dirty="0" smtClean="0"/>
              <a:t>Ambition to deliver entirely through ‘good’ or ‘outstanding’ settings.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D39C-BC20-4848-9CD0-3ACEB568DD53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776013"/>
              </p:ext>
            </p:extLst>
          </p:nvPr>
        </p:nvGraphicFramePr>
        <p:xfrm>
          <a:off x="1763688" y="3573016"/>
          <a:ext cx="525658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1204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on Disadvantage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Early years pupil premium will be introduced in April 2015.</a:t>
            </a:r>
          </a:p>
          <a:p>
            <a:endParaRPr lang="en-GB" dirty="0" smtClean="0"/>
          </a:p>
          <a:p>
            <a:r>
              <a:rPr lang="en-GB" dirty="0" smtClean="0"/>
              <a:t>Extends model successfully used in schools since 2011: money follows the child and providers have flexibility in how to make best use of the funding.</a:t>
            </a:r>
          </a:p>
          <a:p>
            <a:endParaRPr lang="en-GB" dirty="0"/>
          </a:p>
          <a:p>
            <a:r>
              <a:rPr lang="en-GB" dirty="0" smtClean="0"/>
              <a:t>Expect providers to use it to improve quality of provision for disadvantaged children – e.g. by investing in workforce.</a:t>
            </a:r>
          </a:p>
          <a:p>
            <a:endParaRPr lang="en-GB" dirty="0" smtClean="0"/>
          </a:p>
          <a:p>
            <a:r>
              <a:rPr lang="en-GB" dirty="0" smtClean="0"/>
              <a:t>Providers will be held to account for effective use of this by Ofsted, through the inspection framework.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D39C-BC20-4848-9CD0-3ACEB568DD5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213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7620000" cy="1143000"/>
          </a:xfrm>
        </p:spPr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DD39C-BC20-4848-9CD0-3ACEB568DD5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904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PolicyDirtyBag xmlns="microsoft.office.server.policy.changes">
  <Microsoft.Office.RecordsManagement.PolicyFeatures.Expiration op="Delete"/>
</PolicyDirtyBag>
</file>

<file path=customXml/item3.xml><?xml version="1.0" encoding="utf-8"?>
<?mso-contentType ?>
<SharedContentType xmlns="Microsoft.SharePoint.Taxonomy.ContentTypeSync" SourceId="fcff89b5-5d6d-4e65-a829-6f4a98dd03af" ContentTypeId="0x0101007F645D6FBA204A029FECB8BFC6578C39005279853530254253B886E13194843F8A003AA4A7828D8545A79A93568021812356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Unmanaged Document" ma:contentTypeID="0x0101007F645D6FBA204A029FECB8BFC6578C39005279853530254253B886E13194843F8A003AA4A7828D8545A79A9356802181235600C71C170A659AE048A266D81737A0E778" ma:contentTypeVersion="21" ma:contentTypeDescription="For working documents that do not need to be declared as records.  Will be deleted two years after last modified date." ma:contentTypeScope="" ma:versionID="2001de2e31979c0d14bcfc27e167a000">
  <xsd:schema xmlns:xsd="http://www.w3.org/2001/XMLSchema" xmlns:xs="http://www.w3.org/2001/XMLSchema" xmlns:p="http://schemas.microsoft.com/office/2006/metadata/properties" xmlns:ns1="http://schemas.microsoft.com/sharepoint/v3" xmlns:ns2="b8cb3cbd-ce5c-4a72-9da4-9013f91c5903" xmlns:ns3="aeb8ab6c-1d2d-4d8d-84d8-fff70fa976f0" targetNamespace="http://schemas.microsoft.com/office/2006/metadata/properties" ma:root="true" ma:fieldsID="6bd4047e6927136adaec8fa0f1dd6f62" ns1:_="" ns2:_="" ns3:_="">
    <xsd:import namespace="http://schemas.microsoft.com/sharepoint/v3"/>
    <xsd:import namespace="b8cb3cbd-ce5c-4a72-9da4-9013f91c5903"/>
    <xsd:import namespace="aeb8ab6c-1d2d-4d8d-84d8-fff70fa976f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Comments" minOccurs="0"/>
                <xsd:element ref="ns3:IWPContributor" minOccurs="0"/>
                <xsd:element ref="ns3:IWPFunctionTaxHTField0" minOccurs="0"/>
                <xsd:element ref="ns3:IWPOwnerTaxHTField0" minOccurs="0"/>
                <xsd:element ref="ns3:IWPRightsProtectiveMarkingTaxHTField0" minOccurs="0"/>
                <xsd:element ref="ns3:IWPSubjectTaxHTField0" minOccurs="0"/>
                <xsd:element ref="ns3:IWPSiteTypeTaxHTField0" minOccurs="0"/>
                <xsd:element ref="ns2:TaxCatchAll" minOccurs="0"/>
                <xsd:element ref="ns2:TaxCatchAllLabel" minOccurs="0"/>
                <xsd:element ref="ns3:IWPOrganisationalUnitTaxHTField0" minOccurs="0"/>
                <xsd:element ref="ns1:_vti_ItemDeclaredRecor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11" nillable="true" ma:displayName="Description" ma:hidden="true" ma:internalName="Comments">
      <xsd:simpleType>
        <xsd:restriction base="dms:Note">
          <xsd:maxLength value="255"/>
        </xsd:restriction>
      </xsd:simpleType>
    </xsd:element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cb3cbd-ce5c-4a72-9da4-9013f91c590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3" nillable="true" ma:displayName="Taxonomy Catch All Column" ma:description="" ma:hidden="true" ma:list="{8e932edc-e72e-4286-8da6-cfac7d3aede5}" ma:internalName="TaxCatchAll" ma:showField="CatchAllData" ma:web="aeb8ab6c-1d2d-4d8d-84d8-fff70fa976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4" nillable="true" ma:displayName="Taxonomy Catch All Column1" ma:description="" ma:hidden="true" ma:list="{8e932edc-e72e-4286-8da6-cfac7d3aede5}" ma:internalName="TaxCatchAllLabel" ma:readOnly="true" ma:showField="CatchAllDataLabel" ma:web="aeb8ab6c-1d2d-4d8d-84d8-fff70fa976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b8ab6c-1d2d-4d8d-84d8-fff70fa976f0" elementFormDefault="qualified">
    <xsd:import namespace="http://schemas.microsoft.com/office/2006/documentManagement/types"/>
    <xsd:import namespace="http://schemas.microsoft.com/office/infopath/2007/PartnerControls"/>
    <xsd:element name="IWPContributor" ma:index="12" nillable="true" ma:displayName="Contributor" ma:hidden="true" ma:list="UserInfo" ma:SharePointGroup="0" ma:internalName="IWPContributo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WPFunctionTaxHTField0" ma:index="13" nillable="true" ma:taxonomy="true" ma:internalName="IWPFunctionTaxHTField0" ma:taxonomyFieldName="IWPFunction" ma:displayName="Function" ma:fieldId="{15181134-8839-47a9-9a38-d116ffff0106}" ma:taxonomyMulti="true" ma:sspId="fcff89b5-5d6d-4e65-a829-6f4a98dd03af" ma:termSetId="d25a8a8b-cc76-477b-9c8b-292b0e01012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WPOwnerTaxHTField0" ma:index="15" ma:taxonomy="true" ma:internalName="IWPOwnerTaxHTField0" ma:taxonomyFieldName="IWPOwner" ma:displayName="Owner" ma:default="1;#DfE|a484111e-5b24-4ad9-9778-c536c8c88985" ma:fieldId="{15181134-8839-47a9-9a38-d116ffff0102}" ma:sspId="fcff89b5-5d6d-4e65-a829-6f4a98dd03af" ma:termSetId="12161dbb-b36f-4439-aef1-21e7cc92280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WPRightsProtectiveMarkingTaxHTField0" ma:index="17" ma:taxonomy="true" ma:internalName="IWPRightsProtectiveMarkingTaxHTField0" ma:taxonomyFieldName="IWPRightsProtectiveMarking" ma:displayName="Rights: Protective Marking" ma:default="2;#Unclassified|0884c477-2e62-47ea-b19c-5af6e91124c5" ma:fieldId="{15181134-8839-47a9-9a38-d116ffff0005}" ma:sspId="fcff89b5-5d6d-4e65-a829-6f4a98dd03af" ma:termSetId="7870c18b-dc34-46a1-adf5-a571f0cac88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WPSubjectTaxHTField0" ma:index="19" nillable="true" ma:taxonomy="true" ma:internalName="IWPSubjectTaxHTField0" ma:taxonomyFieldName="IWPSubject" ma:displayName="Subject" ma:fieldId="{15181134-8839-47a9-9a38-d116ffff0006}" ma:sspId="fcff89b5-5d6d-4e65-a829-6f4a98dd03af" ma:termSetId="33432453-e88c-4baa-94a6-467fc4fc06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WPSiteTypeTaxHTField0" ma:index="21" nillable="true" ma:taxonomy="true" ma:internalName="IWPSiteTypeTaxHTField0" ma:taxonomyFieldName="IWPSiteType" ma:displayName="Site Type" ma:fieldId="{15181134-8839-47a9-9a38-d116ffff0103}" ma:sspId="fcff89b5-5d6d-4e65-a829-6f4a98dd03af" ma:termSetId="68f3bd98-4d9d-4839-831a-d4827606df7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WPOrganisationalUnitTaxHTField0" ma:index="25" ma:taxonomy="true" ma:internalName="IWPOrganisationalUnitTaxHTField0" ma:taxonomyFieldName="IWPOrganisationalUnit" ma:displayName="Organisational Unit" ma:default="3;#DfE|cc08a6d4-dfde-4d0f-bd85-069ebcef80d5" ma:fieldId="{15181134-8839-47a9-9a38-d116ffff0201}" ma:sspId="fcff89b5-5d6d-4e65-a829-6f4a98dd03af" ma:termSetId="b3e263f6-0ab6-425a-b3de-0e67f2faf76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8cb3cbd-ce5c-4a72-9da4-9013f91c5903">
      <Value>3</Value>
      <Value>2</Value>
      <Value>1</Value>
    </TaxCatchAll>
    <IWPOwnerTaxHTField0 xmlns="aeb8ab6c-1d2d-4d8d-84d8-fff70fa976f0">
      <Terms xmlns="http://schemas.microsoft.com/office/infopath/2007/PartnerControls">
        <TermInfo xmlns="http://schemas.microsoft.com/office/infopath/2007/PartnerControls">
          <TermName xmlns="http://schemas.microsoft.com/office/infopath/2007/PartnerControls">DfE</TermName>
          <TermId xmlns="http://schemas.microsoft.com/office/infopath/2007/PartnerControls">a484111e-5b24-4ad9-9778-c536c8c88985</TermId>
        </TermInfo>
      </Terms>
    </IWPOwnerTaxHTField0>
    <IWPRightsProtectiveMarkingTaxHTField0 xmlns="aeb8ab6c-1d2d-4d8d-84d8-fff70fa976f0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0884c477-2e62-47ea-b19c-5af6e91124c5</TermId>
        </TermInfo>
      </Terms>
    </IWPRightsProtectiveMarkingTaxHTField0>
    <IWPFunctionTaxHTField0 xmlns="aeb8ab6c-1d2d-4d8d-84d8-fff70fa976f0">
      <Terms xmlns="http://schemas.microsoft.com/office/infopath/2007/PartnerControls"/>
    </IWPFunctionTaxHTField0>
    <IWPSiteTypeTaxHTField0 xmlns="aeb8ab6c-1d2d-4d8d-84d8-fff70fa976f0">
      <Terms xmlns="http://schemas.microsoft.com/office/infopath/2007/PartnerControls"/>
    </IWPSiteTypeTaxHTField0>
    <IWPContributor xmlns="aeb8ab6c-1d2d-4d8d-84d8-fff70fa976f0">
      <UserInfo>
        <DisplayName/>
        <AccountId xsi:nil="true"/>
        <AccountType/>
      </UserInfo>
    </IWPContributor>
    <IWPOrganisationalUnitTaxHTField0 xmlns="aeb8ab6c-1d2d-4d8d-84d8-fff70fa976f0">
      <Terms xmlns="http://schemas.microsoft.com/office/infopath/2007/PartnerControls">
        <TermInfo xmlns="http://schemas.microsoft.com/office/infopath/2007/PartnerControls">
          <TermName xmlns="http://schemas.microsoft.com/office/infopath/2007/PartnerControls">DfE</TermName>
          <TermId xmlns="http://schemas.microsoft.com/office/infopath/2007/PartnerControls">cc08a6d4-dfde-4d0f-bd85-069ebcef80d5</TermId>
        </TermInfo>
      </Terms>
    </IWPOrganisationalUnitTaxHTField0>
    <Comments xmlns="http://schemas.microsoft.com/sharepoint/v3" xsi:nil="true"/>
    <IWPSubjectTaxHTField0 xmlns="aeb8ab6c-1d2d-4d8d-84d8-fff70fa976f0">
      <Terms xmlns="http://schemas.microsoft.com/office/infopath/2007/PartnerControls"/>
    </IWPSubjectTaxHTField0>
    <_dlc_DocId xmlns="b8cb3cbd-ce5c-4a72-9da4-9013f91c5903">C2HUUFTHRAUH-10-9617</_dlc_DocId>
    <_dlc_DocIdUrl xmlns="b8cb3cbd-ce5c-4a72-9da4-9013f91c5903">
      <Url>http://workplaces/sites/ey/a/_layouts/DocIdRedir.aspx?ID=C2HUUFTHRAUH-10-9617</Url>
      <Description>C2HUUFTHRAUH-10-9617</Description>
    </_dlc_DocIdUrl>
  </documentManagement>
</p:properties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6C79A9-C35F-403A-9C82-46C5955CCDC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DFB6EEE-D5C2-433F-92F8-A0855D2FEF3E}">
  <ds:schemaRefs>
    <ds:schemaRef ds:uri="microsoft.office.server.policy.changes"/>
  </ds:schemaRefs>
</ds:datastoreItem>
</file>

<file path=customXml/itemProps3.xml><?xml version="1.0" encoding="utf-8"?>
<ds:datastoreItem xmlns:ds="http://schemas.openxmlformats.org/officeDocument/2006/customXml" ds:itemID="{6288B61E-F5FE-4A91-A11E-808B9E0B817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35A1FB9C-3D17-4440-9C63-0807DB36A1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8cb3cbd-ce5c-4a72-9da4-9013f91c5903"/>
    <ds:schemaRef ds:uri="aeb8ab6c-1d2d-4d8d-84d8-fff70fa976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5E6897FA-3970-4D3C-B520-32F7AF8F5967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aeb8ab6c-1d2d-4d8d-84d8-fff70fa976f0"/>
    <ds:schemaRef ds:uri="b8cb3cbd-ce5c-4a72-9da4-9013f91c5903"/>
  </ds:schemaRefs>
</ds:datastoreItem>
</file>

<file path=customXml/itemProps6.xml><?xml version="1.0" encoding="utf-8"?>
<ds:datastoreItem xmlns:ds="http://schemas.openxmlformats.org/officeDocument/2006/customXml" ds:itemID="{88A9855D-3063-4713-ADA8-04F938EF27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2101</TotalTime>
  <Words>545</Words>
  <Application>Microsoft Office PowerPoint</Application>
  <PresentationFormat>On-screen Show (4:3)</PresentationFormat>
  <Paragraphs>70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Adjacency</vt:lpstr>
      <vt:lpstr>  Early Years Education in England – Key Policy Developments November 4th 2014 Patrick Flack   Patrick.FLACK@education.gsi.gov.uk  </vt:lpstr>
      <vt:lpstr>Context – EY in England</vt:lpstr>
      <vt:lpstr>Not all children benefitting…</vt:lpstr>
      <vt:lpstr>What is Government doing?</vt:lpstr>
      <vt:lpstr>Improving Quality</vt:lpstr>
      <vt:lpstr>Supply-side reform</vt:lpstr>
      <vt:lpstr>Focus on Disadvantage (1)</vt:lpstr>
      <vt:lpstr>Focus on Disadvantage (2)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Years Pupil</dc:title>
  <dc:creator>BERTI, Veronica</dc:creator>
  <cp:lastModifiedBy>Eva Lloyd</cp:lastModifiedBy>
  <cp:revision>115</cp:revision>
  <cp:lastPrinted>2014-05-12T11:44:38Z</cp:lastPrinted>
  <dcterms:created xsi:type="dcterms:W3CDTF">2014-04-30T09:58:12Z</dcterms:created>
  <dcterms:modified xsi:type="dcterms:W3CDTF">2014-11-10T11:15:28Z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0x0101007F645D6FBA204A029FECB8BFC6578C39005279853530254253B886E13194843F8A003AA4A7828D8545A79A9356802181235600C71C170A659AE048A266D81737A0E778</vt:lpwstr>
  </property>
  <property fmtid="{D5CDD505-2E9C-101B-9397-08002B2CF9AE}" pid="3" name="IWPOrganisationalUnit">
    <vt:lpwstr>3;#DfE|cc08a6d4-dfde-4d0f-bd85-069ebcef80d5</vt:lpwstr>
  </property>
  <property fmtid="{D5CDD505-2E9C-101B-9397-08002B2CF9AE}" pid="4" name="IWPRightsProtectiveMarking">
    <vt:lpwstr>2;#Unclassified|0884c477-2e62-47ea-b19c-5af6e91124c5</vt:lpwstr>
  </property>
  <property fmtid="{D5CDD505-2E9C-101B-9397-08002B2CF9AE}" pid="5" name="IWPOwner">
    <vt:lpwstr>1;#DfE|a484111e-5b24-4ad9-9778-c536c8c88985</vt:lpwstr>
  </property>
  <property fmtid="{D5CDD505-2E9C-101B-9397-08002B2CF9AE}" pid="6" name="IWPFunction">
    <vt:lpwstr/>
  </property>
  <property fmtid="{D5CDD505-2E9C-101B-9397-08002B2CF9AE}" pid="7" name="_dlc_DocIdItemGuid">
    <vt:lpwstr>d0a86311-b9ee-4222-95a9-f7197136f4ea</vt:lpwstr>
  </property>
  <property fmtid="{D5CDD505-2E9C-101B-9397-08002B2CF9AE}" pid="8" name="IWPSubject">
    <vt:lpwstr/>
  </property>
  <property fmtid="{D5CDD505-2E9C-101B-9397-08002B2CF9AE}" pid="9" name="IWPSiteType">
    <vt:lpwstr/>
  </property>
</Properties>
</file>